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43891200" cy="32918400"/>
  <p:notesSz cx="9296400" cy="68818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300" b="1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300" b="1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300" b="1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300" b="1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300" b="1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4300" b="1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4300" b="1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4300" b="1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4300" b="1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100"/>
    <a:srgbClr val="80C535"/>
    <a:srgbClr val="0000FF"/>
    <a:srgbClr val="FF3300"/>
    <a:srgbClr val="35EB3E"/>
    <a:srgbClr val="FF33CC"/>
    <a:srgbClr val="5CA3FA"/>
    <a:srgbClr val="CC0066"/>
    <a:srgbClr val="3333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62D516-6285-4649-894E-3B442EFBBD91}" v="12" dt="2022-05-13T21:06:44.4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35" autoAdjust="0"/>
    <p:restoredTop sz="98290" autoAdjust="0"/>
  </p:normalViewPr>
  <p:slideViewPr>
    <p:cSldViewPr>
      <p:cViewPr varScale="1">
        <p:scale>
          <a:sx n="19" d="100"/>
          <a:sy n="19" d="100"/>
        </p:scale>
        <p:origin x="636" y="66"/>
      </p:cViewPr>
      <p:guideLst>
        <p:guide orient="horz" pos="10368"/>
        <p:guide pos="138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5674" cy="38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5" tIns="46187" rIns="92375" bIns="46187" numCol="1" anchor="t" anchorCtr="0" compatLnSpc="1">
            <a:prstTxWarp prst="textNoShape">
              <a:avLst/>
            </a:prstTxWarp>
          </a:bodyPr>
          <a:lstStyle>
            <a:lvl1pPr algn="l" defTabSz="923758" eaLnBrk="0" hangingPunct="0">
              <a:spcBef>
                <a:spcPct val="5000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0729" y="1"/>
            <a:ext cx="4025673" cy="38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5" tIns="46187" rIns="92375" bIns="46187" numCol="1" anchor="t" anchorCtr="0" compatLnSpc="1">
            <a:prstTxWarp prst="textNoShape">
              <a:avLst/>
            </a:prstTxWarp>
          </a:bodyPr>
          <a:lstStyle>
            <a:lvl1pPr algn="r" defTabSz="923758" eaLnBrk="0" hangingPunct="0">
              <a:spcBef>
                <a:spcPct val="5000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99492"/>
            <a:ext cx="4025674" cy="38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5" tIns="46187" rIns="92375" bIns="46187" numCol="1" anchor="b" anchorCtr="0" compatLnSpc="1">
            <a:prstTxWarp prst="textNoShape">
              <a:avLst/>
            </a:prstTxWarp>
          </a:bodyPr>
          <a:lstStyle>
            <a:lvl1pPr algn="l" defTabSz="923758" eaLnBrk="0" hangingPunct="0">
              <a:spcBef>
                <a:spcPct val="5000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0729" y="6499492"/>
            <a:ext cx="4025673" cy="38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5" tIns="46187" rIns="92375" bIns="46187" numCol="1" anchor="b" anchorCtr="0" compatLnSpc="1">
            <a:prstTxWarp prst="textNoShape">
              <a:avLst/>
            </a:prstTxWarp>
          </a:bodyPr>
          <a:lstStyle>
            <a:lvl1pPr algn="r" defTabSz="922323">
              <a:spcBef>
                <a:spcPct val="5000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B70EF06E-46A6-41E1-A88D-58AA870C1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3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5674" cy="34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116" y="2"/>
            <a:ext cx="4028748" cy="34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8938" y="517525"/>
            <a:ext cx="3440112" cy="2579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411" y="3269162"/>
            <a:ext cx="7439580" cy="30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6828"/>
            <a:ext cx="4025674" cy="34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116" y="6536828"/>
            <a:ext cx="4028748" cy="34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FCBDDD06-6050-4C0E-9444-7DF5FE3DC44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6820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1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09945" indent="-273055">
              <a:defRPr sz="41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092223" indent="-218444">
              <a:defRPr sz="41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529113" indent="-218444">
              <a:defRPr sz="41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1966001" indent="-218444">
              <a:defRPr sz="41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402891" indent="-218444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839780" indent="-218444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276669" indent="-218444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713558" indent="-218444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23B6369A-C12F-4757-9E17-56FC8ED6F0D0}" type="slidenum">
              <a:rPr lang="zh-CN" altLang="en-US" sz="1200" b="0">
                <a:latin typeface="Times New Roman" pitchFamily="18" charset="0"/>
              </a:rPr>
              <a:pPr/>
              <a:t>1</a:t>
            </a:fld>
            <a:endParaRPr lang="en-US" altLang="zh-CN" sz="1200" b="0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8938" y="517525"/>
            <a:ext cx="3440112" cy="2579688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7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6" y="10226677"/>
            <a:ext cx="37306251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5" y="18653127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F7D8-6458-46B2-8137-EAD1BBDB447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26107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13242-70A2-4451-A328-7D504B1A65A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8174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3752" y="2925765"/>
            <a:ext cx="9326563" cy="26335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0888" y="2925765"/>
            <a:ext cx="27830463" cy="26335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55560-BA7B-411E-B923-4CAC478E1F6F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29299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2C638-6033-4354-B0F8-A1411DDA8969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6302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440"/>
            <a:ext cx="37307839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538"/>
            <a:ext cx="37307839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87905-6B97-42AA-AD40-92EAE6F5121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61668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0888" y="9517065"/>
            <a:ext cx="18578512" cy="1974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2" y="9517065"/>
            <a:ext cx="18578513" cy="1974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31C43-6D51-41E6-A481-81E79AA83867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48068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7" y="1317625"/>
            <a:ext cx="39503351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6" y="7369177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6" y="10439402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9" y="7369177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9" y="10439402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75564-99FE-4101-8C15-1D679E92AEC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508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60B6-EE79-4CDD-80F9-9373EBA77CE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55944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2AC44-56BA-44CB-8EAC-CF7463A46F5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95700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6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7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6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625A-E9FF-4BED-85D9-301C599342E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12035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4" y="23042565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4" y="2941640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4" y="25763540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923F8-62F8-4FDA-A118-3E584F09FBD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26694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0890" y="2925763"/>
            <a:ext cx="373094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0430" tIns="145216" rIns="290430" bIns="1452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0890" y="9517065"/>
            <a:ext cx="37309425" cy="1974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0430" tIns="145216" rIns="290430" bIns="1452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0888" y="29992640"/>
            <a:ext cx="9144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0430" tIns="145216" rIns="290430" bIns="145216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4400" b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5" y="29992640"/>
            <a:ext cx="138969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0430" tIns="145216" rIns="290430" bIns="145216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4400" b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3" y="29992640"/>
            <a:ext cx="9144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0430" tIns="145216" rIns="290430" bIns="145216" numCol="1" anchor="t" anchorCtr="0" compatLnSpc="1">
            <a:prstTxWarp prst="textNoShape">
              <a:avLst/>
            </a:prstTxWarp>
          </a:bodyPr>
          <a:lstStyle>
            <a:lvl1pPr algn="r">
              <a:defRPr sz="4400" b="0">
                <a:latin typeface="Times New Roman" pitchFamily="18" charset="0"/>
              </a:defRPr>
            </a:lvl1pPr>
          </a:lstStyle>
          <a:p>
            <a:pPr>
              <a:defRPr/>
            </a:pPr>
            <a:fld id="{55A00674-462F-4776-B0E2-1B63003EBB0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05125" rtl="0" eaLnBrk="0" fontAlgn="base" hangingPunct="0">
        <a:spcBef>
          <a:spcPct val="0"/>
        </a:spcBef>
        <a:spcAft>
          <a:spcPct val="0"/>
        </a:spcAft>
        <a:defRPr sz="1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905125" rtl="0" eaLnBrk="0" fontAlgn="base" hangingPunct="0">
        <a:spcBef>
          <a:spcPct val="0"/>
        </a:spcBef>
        <a:spcAft>
          <a:spcPct val="0"/>
        </a:spcAft>
        <a:defRPr sz="13800">
          <a:solidFill>
            <a:schemeClr val="tx2"/>
          </a:solidFill>
          <a:latin typeface="Times New Roman" pitchFamily="18" charset="0"/>
        </a:defRPr>
      </a:lvl2pPr>
      <a:lvl3pPr algn="ctr" defTabSz="2905125" rtl="0" eaLnBrk="0" fontAlgn="base" hangingPunct="0">
        <a:spcBef>
          <a:spcPct val="0"/>
        </a:spcBef>
        <a:spcAft>
          <a:spcPct val="0"/>
        </a:spcAft>
        <a:defRPr sz="13800">
          <a:solidFill>
            <a:schemeClr val="tx2"/>
          </a:solidFill>
          <a:latin typeface="Times New Roman" pitchFamily="18" charset="0"/>
        </a:defRPr>
      </a:lvl3pPr>
      <a:lvl4pPr algn="ctr" defTabSz="2905125" rtl="0" eaLnBrk="0" fontAlgn="base" hangingPunct="0">
        <a:spcBef>
          <a:spcPct val="0"/>
        </a:spcBef>
        <a:spcAft>
          <a:spcPct val="0"/>
        </a:spcAft>
        <a:defRPr sz="13800">
          <a:solidFill>
            <a:schemeClr val="tx2"/>
          </a:solidFill>
          <a:latin typeface="Times New Roman" pitchFamily="18" charset="0"/>
        </a:defRPr>
      </a:lvl4pPr>
      <a:lvl5pPr algn="ctr" defTabSz="2905125" rtl="0" eaLnBrk="0" fontAlgn="base" hangingPunct="0">
        <a:spcBef>
          <a:spcPct val="0"/>
        </a:spcBef>
        <a:spcAft>
          <a:spcPct val="0"/>
        </a:spcAft>
        <a:defRPr sz="13800">
          <a:solidFill>
            <a:schemeClr val="tx2"/>
          </a:solidFill>
          <a:latin typeface="Times New Roman" pitchFamily="18" charset="0"/>
        </a:defRPr>
      </a:lvl5pPr>
      <a:lvl6pPr marL="457200" algn="ctr" defTabSz="2905125" rtl="0" eaLnBrk="0" fontAlgn="base" hangingPunct="0">
        <a:spcBef>
          <a:spcPct val="0"/>
        </a:spcBef>
        <a:spcAft>
          <a:spcPct val="0"/>
        </a:spcAft>
        <a:defRPr sz="13800">
          <a:solidFill>
            <a:schemeClr val="tx2"/>
          </a:solidFill>
          <a:latin typeface="Times New Roman" pitchFamily="18" charset="0"/>
        </a:defRPr>
      </a:lvl6pPr>
      <a:lvl7pPr marL="914400" algn="ctr" defTabSz="2905125" rtl="0" eaLnBrk="0" fontAlgn="base" hangingPunct="0">
        <a:spcBef>
          <a:spcPct val="0"/>
        </a:spcBef>
        <a:spcAft>
          <a:spcPct val="0"/>
        </a:spcAft>
        <a:defRPr sz="13800">
          <a:solidFill>
            <a:schemeClr val="tx2"/>
          </a:solidFill>
          <a:latin typeface="Times New Roman" pitchFamily="18" charset="0"/>
        </a:defRPr>
      </a:lvl7pPr>
      <a:lvl8pPr marL="1371600" algn="ctr" defTabSz="2905125" rtl="0" eaLnBrk="0" fontAlgn="base" hangingPunct="0">
        <a:spcBef>
          <a:spcPct val="0"/>
        </a:spcBef>
        <a:spcAft>
          <a:spcPct val="0"/>
        </a:spcAft>
        <a:defRPr sz="13800">
          <a:solidFill>
            <a:schemeClr val="tx2"/>
          </a:solidFill>
          <a:latin typeface="Times New Roman" pitchFamily="18" charset="0"/>
        </a:defRPr>
      </a:lvl8pPr>
      <a:lvl9pPr marL="1828800" algn="ctr" defTabSz="2905125" rtl="0" eaLnBrk="0" fontAlgn="base" hangingPunct="0">
        <a:spcBef>
          <a:spcPct val="0"/>
        </a:spcBef>
        <a:spcAft>
          <a:spcPct val="0"/>
        </a:spcAft>
        <a:defRPr sz="13800">
          <a:solidFill>
            <a:schemeClr val="tx2"/>
          </a:solidFill>
          <a:latin typeface="Times New Roman" pitchFamily="18" charset="0"/>
        </a:defRPr>
      </a:lvl9pPr>
    </p:titleStyle>
    <p:bodyStyle>
      <a:lvl1pPr marL="1087438" indent="-1087438" algn="l" defTabSz="2905125" rtl="0" eaLnBrk="0" fontAlgn="base" hangingPunct="0">
        <a:spcBef>
          <a:spcPct val="20000"/>
        </a:spcBef>
        <a:spcAft>
          <a:spcPct val="0"/>
        </a:spcAft>
        <a:buChar char="•"/>
        <a:defRPr sz="9800">
          <a:solidFill>
            <a:schemeClr val="tx1"/>
          </a:solidFill>
          <a:latin typeface="+mn-lt"/>
          <a:ea typeface="+mn-ea"/>
          <a:cs typeface="+mn-cs"/>
        </a:defRPr>
      </a:lvl1pPr>
      <a:lvl2pPr marL="2365375" indent="-915988" algn="l" defTabSz="2905125" rtl="0" eaLnBrk="0" fontAlgn="base" hangingPunct="0">
        <a:spcBef>
          <a:spcPct val="20000"/>
        </a:spcBef>
        <a:spcAft>
          <a:spcPct val="0"/>
        </a:spcAft>
        <a:buChar char="–"/>
        <a:defRPr sz="8800">
          <a:solidFill>
            <a:schemeClr val="tx1"/>
          </a:solidFill>
          <a:latin typeface="+mn-lt"/>
        </a:defRPr>
      </a:lvl2pPr>
      <a:lvl3pPr marL="3632200" indent="-727075" algn="l" defTabSz="2905125" rtl="0" eaLnBrk="0" fontAlgn="base" hangingPunct="0">
        <a:spcBef>
          <a:spcPct val="20000"/>
        </a:spcBef>
        <a:spcAft>
          <a:spcPct val="0"/>
        </a:spcAft>
        <a:buChar char="•"/>
        <a:defRPr sz="7900">
          <a:solidFill>
            <a:schemeClr val="tx1"/>
          </a:solidFill>
          <a:latin typeface="+mn-lt"/>
        </a:defRPr>
      </a:lvl3pPr>
      <a:lvl4pPr marL="5087938" indent="-727075" algn="l" defTabSz="2905125" rtl="0" eaLnBrk="0" fontAlgn="base" hangingPunct="0">
        <a:spcBef>
          <a:spcPct val="20000"/>
        </a:spcBef>
        <a:spcAft>
          <a:spcPct val="0"/>
        </a:spcAft>
        <a:buChar char="–"/>
        <a:defRPr sz="6400">
          <a:solidFill>
            <a:schemeClr val="tx1"/>
          </a:solidFill>
          <a:latin typeface="+mn-lt"/>
        </a:defRPr>
      </a:lvl4pPr>
      <a:lvl5pPr marL="6537325" indent="-727075" algn="l" defTabSz="2905125" rtl="0" eaLnBrk="0" fontAlgn="base" hangingPunct="0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5pPr>
      <a:lvl6pPr marL="6994525" indent="-727075" algn="l" defTabSz="2905125" rtl="0" eaLnBrk="0" fontAlgn="base" hangingPunct="0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6pPr>
      <a:lvl7pPr marL="7451725" indent="-727075" algn="l" defTabSz="2905125" rtl="0" eaLnBrk="0" fontAlgn="base" hangingPunct="0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7pPr>
      <a:lvl8pPr marL="7908925" indent="-727075" algn="l" defTabSz="2905125" rtl="0" eaLnBrk="0" fontAlgn="base" hangingPunct="0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8pPr>
      <a:lvl9pPr marL="8366125" indent="-727075" algn="l" defTabSz="2905125" rtl="0" eaLnBrk="0" fontAlgn="base" hangingPunct="0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13" Type="http://schemas.openxmlformats.org/officeDocument/2006/relationships/image" Target="../media/image10.tiff"/><Relationship Id="rId18" Type="http://schemas.openxmlformats.org/officeDocument/2006/relationships/image" Target="../media/image15.tiff"/><Relationship Id="rId3" Type="http://schemas.openxmlformats.org/officeDocument/2006/relationships/image" Target="../media/image2.tif"/><Relationship Id="rId7" Type="http://schemas.openxmlformats.org/officeDocument/2006/relationships/image" Target="../media/image5.png"/><Relationship Id="rId12" Type="http://schemas.openxmlformats.org/officeDocument/2006/relationships/image" Target="../media/image9.tiff"/><Relationship Id="rId17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hyperlink" Target="mailto:dan@creatvmicrotech.com" TargetMode="External"/><Relationship Id="rId15" Type="http://schemas.openxmlformats.org/officeDocument/2006/relationships/image" Target="../media/image12.tiff"/><Relationship Id="rId10" Type="http://schemas.openxmlformats.org/officeDocument/2006/relationships/image" Target="../media/image8.png"/><Relationship Id="rId4" Type="http://schemas.openxmlformats.org/officeDocument/2006/relationships/image" Target="../media/image3.tif"/><Relationship Id="rId9" Type="http://schemas.openxmlformats.org/officeDocument/2006/relationships/image" Target="../media/image7.tiff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21851598" y="20003869"/>
            <a:ext cx="11524002" cy="12152531"/>
            <a:chOff x="21661097" y="20003869"/>
            <a:chExt cx="11524002" cy="12152531"/>
          </a:xfrm>
        </p:grpSpPr>
        <p:grpSp>
          <p:nvGrpSpPr>
            <p:cNvPr id="119" name="Group 118"/>
            <p:cNvGrpSpPr/>
            <p:nvPr/>
          </p:nvGrpSpPr>
          <p:grpSpPr>
            <a:xfrm>
              <a:off x="23257609" y="20650200"/>
              <a:ext cx="8851392" cy="9144000"/>
              <a:chOff x="23444199" y="20235962"/>
              <a:chExt cx="8229600" cy="8229600"/>
            </a:xfrm>
          </p:grpSpPr>
          <p:pic>
            <p:nvPicPr>
              <p:cNvPr id="316" name="Picture 315">
                <a:extLst>
                  <a:ext uri="{FF2B5EF4-FFF2-40B4-BE49-F238E27FC236}">
                    <a16:creationId xmlns:a16="http://schemas.microsoft.com/office/drawing/2014/main" id="{0A2849AA-B4EC-43AB-9398-F0142520F1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4" t="7009" r="28878" b="10552"/>
              <a:stretch/>
            </p:blipFill>
            <p:spPr>
              <a:xfrm>
                <a:off x="23444199" y="20235962"/>
                <a:ext cx="8229600" cy="8229597"/>
              </a:xfrm>
              <a:prstGeom prst="rect">
                <a:avLst/>
              </a:prstGeom>
            </p:spPr>
          </p:pic>
          <p:pic>
            <p:nvPicPr>
              <p:cNvPr id="317" name="Picture 316">
                <a:extLst>
                  <a:ext uri="{FF2B5EF4-FFF2-40B4-BE49-F238E27FC236}">
                    <a16:creationId xmlns:a16="http://schemas.microsoft.com/office/drawing/2014/main" id="{A55EFBE4-E881-48CE-BCF2-DDE6F5C4AB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93" t="6952" r="28888" b="10609"/>
              <a:stretch/>
            </p:blipFill>
            <p:spPr>
              <a:xfrm>
                <a:off x="23444199" y="20235962"/>
                <a:ext cx="8229600" cy="8229600"/>
              </a:xfrm>
              <a:prstGeom prst="rect">
                <a:avLst/>
              </a:prstGeom>
            </p:spPr>
          </p:pic>
        </p:grpSp>
        <p:sp>
          <p:nvSpPr>
            <p:cNvPr id="255" name="TextBox 254"/>
            <p:cNvSpPr txBox="1"/>
            <p:nvPr/>
          </p:nvSpPr>
          <p:spPr>
            <a:xfrm>
              <a:off x="26974800" y="20003869"/>
              <a:ext cx="1340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OS</a:t>
              </a:r>
            </a:p>
          </p:txBody>
        </p:sp>
        <p:sp>
          <p:nvSpPr>
            <p:cNvPr id="506" name="TextBox 505"/>
            <p:cNvSpPr txBox="1"/>
            <p:nvPr/>
          </p:nvSpPr>
          <p:spPr>
            <a:xfrm>
              <a:off x="23241000" y="30956071"/>
              <a:ext cx="9944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u="sng" dirty="0"/>
                <a:t>IMT: HR=2.88, 95%CI=1.2-7.2, p=0.0430</a:t>
              </a:r>
            </a:p>
            <a:p>
              <a:r>
                <a:rPr lang="en-US" sz="3600" b="0" dirty="0"/>
                <a:t>No IMT: HR=2.19, 95%CI=0.8-6.1,  p=0.2202</a:t>
              </a:r>
            </a:p>
          </p:txBody>
        </p:sp>
        <p:sp>
          <p:nvSpPr>
            <p:cNvPr id="284" name="TextBox 283"/>
            <p:cNvSpPr txBox="1"/>
            <p:nvPr/>
          </p:nvSpPr>
          <p:spPr>
            <a:xfrm rot="16200000">
              <a:off x="19555448" y="24924958"/>
              <a:ext cx="4800600" cy="589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dirty="0">
                  <a:latin typeface="Arial" panose="020B0604020202020204" pitchFamily="34" charset="0"/>
                  <a:cs typeface="Arial" panose="020B0604020202020204" pitchFamily="34" charset="0"/>
                </a:rPr>
                <a:t>Probability of OS (%)</a:t>
              </a:r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22437106" y="29492563"/>
              <a:ext cx="82160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400" b="0" dirty="0">
                  <a:latin typeface="Arial" panose="020B0604020202020204" pitchFamily="34" charset="0"/>
                  <a:cs typeface="Arial" panose="020B0604020202020204" pitchFamily="34" charset="0"/>
                </a:rPr>
                <a:t>0%</a:t>
              </a:r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22164450" y="27490018"/>
              <a:ext cx="109425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400" b="0" dirty="0">
                  <a:latin typeface="Arial" panose="020B0604020202020204" pitchFamily="34" charset="0"/>
                  <a:cs typeface="Arial" panose="020B0604020202020204" pitchFamily="34" charset="0"/>
                </a:rPr>
                <a:t>25%</a:t>
              </a:r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22164450" y="25432618"/>
              <a:ext cx="109425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400" b="0" dirty="0"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22164450" y="23375218"/>
              <a:ext cx="109425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400" b="0" dirty="0">
                  <a:latin typeface="Arial" panose="020B0604020202020204" pitchFamily="34" charset="0"/>
                  <a:cs typeface="Arial" panose="020B0604020202020204" pitchFamily="34" charset="0"/>
                </a:rPr>
                <a:t>75%</a:t>
              </a: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21945599" y="21255522"/>
              <a:ext cx="131310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400" b="0" dirty="0">
                  <a:latin typeface="Arial" panose="020B0604020202020204" pitchFamily="34" charset="0"/>
                  <a:cs typeface="Arial" panose="020B0604020202020204" pitchFamily="34" charset="0"/>
                </a:rPr>
                <a:t>100%</a:t>
              </a:r>
            </a:p>
          </p:txBody>
        </p:sp>
        <p:grpSp>
          <p:nvGrpSpPr>
            <p:cNvPr id="305" name="Group 304"/>
            <p:cNvGrpSpPr/>
            <p:nvPr/>
          </p:nvGrpSpPr>
          <p:grpSpPr>
            <a:xfrm>
              <a:off x="23103057" y="29753508"/>
              <a:ext cx="9175323" cy="1148953"/>
              <a:chOff x="23103058" y="16459200"/>
              <a:chExt cx="9175323" cy="1148953"/>
            </a:xfrm>
          </p:grpSpPr>
          <p:sp>
            <p:nvSpPr>
              <p:cNvPr id="306" name="TextBox 305"/>
              <p:cNvSpPr txBox="1"/>
              <p:nvPr/>
            </p:nvSpPr>
            <p:spPr>
              <a:xfrm>
                <a:off x="31282023" y="16459200"/>
                <a:ext cx="99635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24</a:t>
                </a:r>
              </a:p>
            </p:txBody>
          </p:sp>
          <p:sp>
            <p:nvSpPr>
              <p:cNvPr id="309" name="TextBox 308"/>
              <p:cNvSpPr txBox="1"/>
              <p:nvPr/>
            </p:nvSpPr>
            <p:spPr>
              <a:xfrm>
                <a:off x="29164061" y="16459200"/>
                <a:ext cx="72950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sp>
            <p:nvSpPr>
              <p:cNvPr id="312" name="TextBox 311"/>
              <p:cNvSpPr txBox="1"/>
              <p:nvPr/>
            </p:nvSpPr>
            <p:spPr>
              <a:xfrm>
                <a:off x="27048499" y="16459200"/>
                <a:ext cx="72950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315" name="TextBox 314"/>
              <p:cNvSpPr txBox="1"/>
              <p:nvPr/>
            </p:nvSpPr>
            <p:spPr>
              <a:xfrm>
                <a:off x="25178505" y="16459200"/>
                <a:ext cx="43770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328" name="TextBox 327"/>
              <p:cNvSpPr txBox="1"/>
              <p:nvPr/>
            </p:nvSpPr>
            <p:spPr>
              <a:xfrm>
                <a:off x="23103058" y="16459200"/>
                <a:ext cx="43770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25326407" y="16992600"/>
                <a:ext cx="4620193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(Months)</a:t>
                </a:r>
              </a:p>
            </p:txBody>
          </p:sp>
        </p:grpSp>
      </p:grpSp>
      <p:sp>
        <p:nvSpPr>
          <p:cNvPr id="2056" name="Rectangle 979"/>
          <p:cNvSpPr>
            <a:spLocks noChangeArrowheads="1"/>
          </p:cNvSpPr>
          <p:nvPr/>
        </p:nvSpPr>
        <p:spPr bwMode="auto">
          <a:xfrm>
            <a:off x="320535" y="316222"/>
            <a:ext cx="43265865" cy="5170178"/>
          </a:xfrm>
          <a:prstGeom prst="rect">
            <a:avLst/>
          </a:prstGeom>
          <a:gradFill rotWithShape="0">
            <a:gsLst>
              <a:gs pos="0">
                <a:srgbClr val="A7B7F3"/>
              </a:gs>
              <a:gs pos="50000">
                <a:srgbClr val="FFFFCC"/>
              </a:gs>
              <a:gs pos="100000">
                <a:srgbClr val="A7B7F3"/>
              </a:gs>
            </a:gsLst>
            <a:lin ang="5400000" scaled="1"/>
          </a:gra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lIns="5943600" tIns="0" rIns="1005840" bIns="548640" anchor="ctr"/>
          <a:lstStyle>
            <a:lvl1pPr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/>
            <a:r>
              <a:rPr lang="en-US" sz="6600" dirty="0"/>
              <a:t>Monitoring PD-L1 Expression on Circulating Stromal Cells in Blood Predicts </a:t>
            </a:r>
          </a:p>
          <a:p>
            <a:pPr algn="ctr"/>
            <a:r>
              <a:rPr lang="en-US" sz="6600" dirty="0"/>
              <a:t>PFS and OS in Metastatic NSCLC Patients Treated with PD-L1/PD-1 Immunotherapy       </a:t>
            </a:r>
          </a:p>
        </p:txBody>
      </p:sp>
      <p:sp>
        <p:nvSpPr>
          <p:cNvPr id="2068" name="Rectangle 106"/>
          <p:cNvSpPr>
            <a:spLocks noChangeArrowheads="1"/>
          </p:cNvSpPr>
          <p:nvPr/>
        </p:nvSpPr>
        <p:spPr bwMode="auto">
          <a:xfrm>
            <a:off x="36169600" y="321338"/>
            <a:ext cx="80264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6202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96202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96202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96202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96202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en-US" altLang="en-US" sz="3200" b="0" dirty="0">
                <a:solidFill>
                  <a:schemeClr val="tx2"/>
                </a:solidFill>
              </a:rPr>
              <a:t>Contact: </a:t>
            </a:r>
            <a:r>
              <a:rPr lang="en-US" altLang="en-US" sz="3200" b="0" dirty="0">
                <a:solidFill>
                  <a:schemeClr val="tx2"/>
                </a:solidFill>
                <a:hlinkClick r:id="rId5"/>
              </a:rPr>
              <a:t>dan@creatvbio.com</a:t>
            </a:r>
            <a:endParaRPr lang="en-US" altLang="en-US" sz="3200" b="0" dirty="0">
              <a:solidFill>
                <a:schemeClr val="tx2"/>
              </a:solidFill>
            </a:endParaRPr>
          </a:p>
          <a:p>
            <a:pPr algn="ctr">
              <a:spcBef>
                <a:spcPct val="10000"/>
              </a:spcBef>
            </a:pPr>
            <a:r>
              <a:rPr lang="en-US" altLang="en-US" sz="3200" b="0" dirty="0">
                <a:solidFill>
                  <a:schemeClr val="tx2"/>
                </a:solidFill>
              </a:rPr>
              <a:t>301-983-1650</a:t>
            </a:r>
            <a:endParaRPr lang="en-GB" altLang="zh-CN" sz="3200" b="0" dirty="0">
              <a:solidFill>
                <a:schemeClr val="tx2"/>
              </a:solidFill>
            </a:endParaRPr>
          </a:p>
        </p:txBody>
      </p:sp>
      <p:sp>
        <p:nvSpPr>
          <p:cNvPr id="131" name="Rectangle 106"/>
          <p:cNvSpPr>
            <a:spLocks noChangeArrowheads="1"/>
          </p:cNvSpPr>
          <p:nvPr/>
        </p:nvSpPr>
        <p:spPr bwMode="auto">
          <a:xfrm>
            <a:off x="767324" y="326016"/>
            <a:ext cx="1143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6202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96202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96202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96202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96202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10000"/>
              </a:spcBef>
            </a:pPr>
            <a:r>
              <a:rPr lang="en-US" sz="3200" b="0" dirty="0"/>
              <a:t>ASCO Annual Meeting , June 6, 2022 Abstract No. 8535</a:t>
            </a:r>
            <a:endParaRPr lang="en-GB" altLang="zh-CN" sz="3200" b="0" dirty="0"/>
          </a:p>
        </p:txBody>
      </p:sp>
      <p:sp>
        <p:nvSpPr>
          <p:cNvPr id="132" name="TextBox 131"/>
          <p:cNvSpPr txBox="1"/>
          <p:nvPr/>
        </p:nvSpPr>
        <p:spPr>
          <a:xfrm>
            <a:off x="320534" y="3670518"/>
            <a:ext cx="431942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400" dirty="0"/>
              <a:t>Jillian A. Moran</a:t>
            </a:r>
            <a:r>
              <a:rPr lang="en-US" sz="3400" baseline="30000" dirty="0"/>
              <a:t>1,3</a:t>
            </a:r>
            <a:r>
              <a:rPr lang="en-US" sz="3400" dirty="0"/>
              <a:t>, Daniel L. Adams</a:t>
            </a:r>
            <a:r>
              <a:rPr lang="en-US" sz="3400" baseline="30000" dirty="0"/>
              <a:t>1</a:t>
            </a:r>
            <a:r>
              <a:rPr lang="en-US" sz="3400" dirty="0"/>
              <a:t>, Pablo Lopez </a:t>
            </a:r>
            <a:r>
              <a:rPr lang="en-US" sz="3400" baseline="30000" dirty="0"/>
              <a:t>2</a:t>
            </a:r>
            <a:r>
              <a:rPr lang="en-US" sz="3400" dirty="0"/>
              <a:t>, </a:t>
            </a:r>
            <a:r>
              <a:rPr lang="en-US" sz="3400" dirty="0" err="1"/>
              <a:t>Jianzhong</a:t>
            </a:r>
            <a:r>
              <a:rPr lang="en-US" sz="3400" dirty="0"/>
              <a:t>  He</a:t>
            </a:r>
            <a:r>
              <a:rPr lang="en-US" sz="3400" baseline="30000" dirty="0"/>
              <a:t>2</a:t>
            </a:r>
            <a:r>
              <a:rPr lang="en-US" sz="3400" dirty="0"/>
              <a:t>, </a:t>
            </a:r>
            <a:r>
              <a:rPr lang="en-US" sz="3400" dirty="0" err="1"/>
              <a:t>Yawei</a:t>
            </a:r>
            <a:r>
              <a:rPr lang="en-US" sz="3400" dirty="0"/>
              <a:t> Qiao</a:t>
            </a:r>
            <a:r>
              <a:rPr lang="en-US" sz="3400" baseline="30000" dirty="0"/>
              <a:t>2</a:t>
            </a:r>
            <a:r>
              <a:rPr lang="en-US" sz="3400" dirty="0"/>
              <a:t>, Ting Xu</a:t>
            </a:r>
            <a:r>
              <a:rPr lang="en-US" sz="3400" baseline="30000" dirty="0"/>
              <a:t>2</a:t>
            </a:r>
            <a:r>
              <a:rPr lang="en-US" sz="3400" dirty="0"/>
              <a:t>, </a:t>
            </a:r>
            <a:r>
              <a:rPr lang="en-US" sz="3400" dirty="0" err="1"/>
              <a:t>Zhongxing</a:t>
            </a:r>
            <a:r>
              <a:rPr lang="en-US" sz="3400" dirty="0"/>
              <a:t> Liao</a:t>
            </a:r>
            <a:r>
              <a:rPr lang="en-US" sz="3400" baseline="30000" dirty="0"/>
              <a:t>2</a:t>
            </a:r>
            <a:r>
              <a:rPr lang="en-US" sz="3400" dirty="0"/>
              <a:t>, Kirby P. Gardner</a:t>
            </a:r>
            <a:r>
              <a:rPr lang="en-US" sz="3400" baseline="30000" dirty="0"/>
              <a:t>1,4</a:t>
            </a:r>
            <a:r>
              <a:rPr lang="en-US" sz="3400" dirty="0"/>
              <a:t>, Cha-Mei Tang</a:t>
            </a:r>
            <a:r>
              <a:rPr lang="en-US" sz="3400" baseline="30000" dirty="0"/>
              <a:t>5</a:t>
            </a:r>
            <a:r>
              <a:rPr lang="en-US" sz="3400" dirty="0"/>
              <a:t>, Steven H. Lin</a:t>
            </a:r>
            <a:r>
              <a:rPr lang="en-US" sz="3400" baseline="30000" dirty="0"/>
              <a:t>2</a:t>
            </a:r>
          </a:p>
          <a:p>
            <a:pPr algn="ctr"/>
            <a:r>
              <a:rPr lang="en-US" sz="3400" b="0" baseline="30000" dirty="0"/>
              <a:t>1</a:t>
            </a:r>
            <a:r>
              <a:rPr lang="en-US" sz="3400" b="0" dirty="0"/>
              <a:t> </a:t>
            </a:r>
            <a:r>
              <a:rPr lang="en-US" sz="3400" b="0" dirty="0" err="1"/>
              <a:t>Creatv</a:t>
            </a:r>
            <a:r>
              <a:rPr lang="en-US" sz="3400" b="0" dirty="0"/>
              <a:t> Bio, Monmouth Junction, NJ 08852, </a:t>
            </a:r>
            <a:r>
              <a:rPr lang="en-US" sz="3400" b="0" baseline="30000" dirty="0"/>
              <a:t>2 </a:t>
            </a:r>
            <a:r>
              <a:rPr lang="en-US" sz="3400" b="0" dirty="0"/>
              <a:t>MD Anderson Cancer Center, Houston, TX 77030, </a:t>
            </a:r>
            <a:r>
              <a:rPr lang="en-US" sz="3400" b="0" baseline="30000" dirty="0"/>
              <a:t>3 </a:t>
            </a:r>
            <a:r>
              <a:rPr lang="en-US" sz="3400" b="0" dirty="0"/>
              <a:t>Rutgers, the State University of New Jersey, New Brunswick, NJ 08901,</a:t>
            </a:r>
            <a:r>
              <a:rPr lang="en-US" sz="3400" b="0" baseline="30000" dirty="0"/>
              <a:t> </a:t>
            </a:r>
          </a:p>
          <a:p>
            <a:pPr algn="ctr"/>
            <a:r>
              <a:rPr lang="en-US" sz="3400" b="0" baseline="30000" dirty="0"/>
              <a:t>4 </a:t>
            </a:r>
            <a:r>
              <a:rPr lang="en-US" sz="3400" b="0" dirty="0"/>
              <a:t>Rutgers University Graduate School of Biomedical Sciences, </a:t>
            </a:r>
            <a:r>
              <a:rPr lang="en-US" sz="3400" b="0" baseline="30000" dirty="0"/>
              <a:t>5 </a:t>
            </a:r>
            <a:r>
              <a:rPr lang="en-US" sz="3400" b="0" dirty="0" err="1"/>
              <a:t>Creatv</a:t>
            </a:r>
            <a:r>
              <a:rPr lang="en-US" sz="3400" b="0" dirty="0"/>
              <a:t> Bio, Rockville, MD 20850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3253680" y="5877648"/>
            <a:ext cx="10332720" cy="26669932"/>
            <a:chOff x="33253680" y="5877648"/>
            <a:chExt cx="10332720" cy="26669932"/>
          </a:xfrm>
        </p:grpSpPr>
        <p:grpSp>
          <p:nvGrpSpPr>
            <p:cNvPr id="24" name="Group 23"/>
            <p:cNvGrpSpPr/>
            <p:nvPr/>
          </p:nvGrpSpPr>
          <p:grpSpPr>
            <a:xfrm>
              <a:off x="33253680" y="16316303"/>
              <a:ext cx="10332720" cy="10426594"/>
              <a:chOff x="33253680" y="16316303"/>
              <a:chExt cx="10332720" cy="10426594"/>
            </a:xfrm>
          </p:grpSpPr>
          <p:sp>
            <p:nvSpPr>
              <p:cNvPr id="2066" name="Text Box 3352"/>
              <p:cNvSpPr txBox="1">
                <a:spLocks noChangeArrowheads="1"/>
              </p:cNvSpPr>
              <p:nvPr/>
            </p:nvSpPr>
            <p:spPr bwMode="auto">
              <a:xfrm>
                <a:off x="33253680" y="16316303"/>
                <a:ext cx="10332720" cy="751783"/>
              </a:xfrm>
              <a:prstGeom prst="rect">
                <a:avLst/>
              </a:prstGeom>
              <a:gradFill rotWithShape="0">
                <a:gsLst>
                  <a:gs pos="0">
                    <a:srgbClr val="6699FF"/>
                  </a:gs>
                  <a:gs pos="50000">
                    <a:srgbClr val="FFFFCC"/>
                  </a:gs>
                  <a:gs pos="100000">
                    <a:srgbClr val="6699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9192" tIns="44596" rIns="89192" bIns="44596">
                <a:spAutoFit/>
              </a:bodyPr>
              <a:lstStyle>
                <a:lvl1pPr defTabSz="892175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defTabSz="892175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defTabSz="892175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defTabSz="892175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defTabSz="892175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dirty="0"/>
                  <a:t>RESULTS</a:t>
                </a:r>
                <a:endParaRPr lang="en-US" altLang="en-US" i="1" dirty="0"/>
              </a:p>
            </p:txBody>
          </p:sp>
          <p:sp>
            <p:nvSpPr>
              <p:cNvPr id="2071" name="Text Box 106"/>
              <p:cNvSpPr txBox="1">
                <a:spLocks noChangeArrowheads="1"/>
              </p:cNvSpPr>
              <p:nvPr/>
            </p:nvSpPr>
            <p:spPr bwMode="auto">
              <a:xfrm>
                <a:off x="33253680" y="17154503"/>
                <a:ext cx="10261136" cy="9588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522288" indent="-457200" defTabSz="849313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defTabSz="849313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defTabSz="849313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defTabSz="849313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defTabSz="849313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defTabSz="8493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defTabSz="8493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defTabSz="8493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defTabSz="8493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>
                  <a:lnSpc>
                    <a:spcPts val="4500"/>
                  </a:lnSpc>
                  <a:spcAft>
                    <a:spcPts val="600"/>
                  </a:spcAft>
                  <a:buFontTx/>
                  <a:buBlip>
                    <a:blip r:embed="rId6"/>
                  </a:buBlip>
                </a:pPr>
                <a:r>
                  <a:rPr lang="en-US" sz="3400" b="0" dirty="0"/>
                  <a:t>CAMLs were found in 97% of all available samples, 94% at BL and 100% at T1</a:t>
                </a:r>
              </a:p>
              <a:p>
                <a:pPr>
                  <a:lnSpc>
                    <a:spcPts val="4500"/>
                  </a:lnSpc>
                  <a:spcAft>
                    <a:spcPts val="600"/>
                  </a:spcAft>
                  <a:buFontTx/>
                  <a:buBlip>
                    <a:blip r:embed="rId6"/>
                  </a:buBlip>
                </a:pPr>
                <a:r>
                  <a:rPr lang="en-US" sz="3400" b="0" dirty="0"/>
                  <a:t>At BL, high PD-L1 in patients not treated with IMT was not significant for PFS (p=0.825) nor OS (p=0.518) </a:t>
                </a:r>
              </a:p>
              <a:p>
                <a:pPr>
                  <a:lnSpc>
                    <a:spcPts val="4500"/>
                  </a:lnSpc>
                  <a:spcAft>
                    <a:spcPts val="600"/>
                  </a:spcAft>
                  <a:buFontTx/>
                  <a:buBlip>
                    <a:blip r:embed="rId6"/>
                  </a:buBlip>
                </a:pPr>
                <a:r>
                  <a:rPr lang="en-US" sz="3400" b="0" dirty="0"/>
                  <a:t>At T1, patients with high PD-L1 in pts not treated with IMT was not significant for PFS (HR=1.10, p=0.937) nor OS (HR=1.75 p=0.298) </a:t>
                </a:r>
              </a:p>
              <a:p>
                <a:pPr>
                  <a:lnSpc>
                    <a:spcPts val="4500"/>
                  </a:lnSpc>
                  <a:spcAft>
                    <a:spcPts val="600"/>
                  </a:spcAft>
                  <a:buFontTx/>
                  <a:buBlip>
                    <a:blip r:embed="rId6"/>
                  </a:buBlip>
                </a:pPr>
                <a:r>
                  <a:rPr lang="en-US" sz="3400" b="0" dirty="0"/>
                  <a:t>At T1, patients with high PD-L1 treated with IMT had </a:t>
                </a:r>
                <a:r>
                  <a:rPr lang="en-US" sz="3400" u="sng" dirty="0"/>
                  <a:t>significantly better PFS (HR=3.19, p=0.0112</a:t>
                </a:r>
                <a:r>
                  <a:rPr lang="en-US" sz="3400" b="0" u="sng" dirty="0"/>
                  <a:t>)</a:t>
                </a:r>
                <a:r>
                  <a:rPr lang="en-US" sz="3400" b="0" dirty="0"/>
                  <a:t>, and borderline OS (HR=2.37, p=0.0809) </a:t>
                </a:r>
              </a:p>
              <a:p>
                <a:pPr>
                  <a:lnSpc>
                    <a:spcPts val="4500"/>
                  </a:lnSpc>
                  <a:spcAft>
                    <a:spcPts val="600"/>
                  </a:spcAft>
                  <a:buFontTx/>
                  <a:buBlip>
                    <a:blip r:embed="rId6"/>
                  </a:buBlip>
                </a:pPr>
                <a:r>
                  <a:rPr lang="en-US" sz="3400" b="0" dirty="0"/>
                  <a:t>Patients with increased PD-L1 expression between BL &amp; T1 had </a:t>
                </a:r>
                <a:r>
                  <a:rPr lang="en-US" sz="3400" u="sng" dirty="0"/>
                  <a:t>significantly better PFS (HR=3.49, </a:t>
                </a:r>
                <a:r>
                  <a:rPr lang="en-US" sz="3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p=0.0009) and  OS (HR=2.88, p=0.0430</a:t>
                </a:r>
                <a:r>
                  <a:rPr lang="en-US" sz="3400" u="sng" dirty="0"/>
                  <a:t>)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3253680" y="26679503"/>
              <a:ext cx="10332720" cy="5868077"/>
              <a:chOff x="33253680" y="26679503"/>
              <a:chExt cx="10332720" cy="5868077"/>
            </a:xfrm>
          </p:grpSpPr>
          <p:sp>
            <p:nvSpPr>
              <p:cNvPr id="4117" name="Text Box 3453"/>
              <p:cNvSpPr txBox="1">
                <a:spLocks noChangeArrowheads="1"/>
              </p:cNvSpPr>
              <p:nvPr/>
            </p:nvSpPr>
            <p:spPr bwMode="auto">
              <a:xfrm>
                <a:off x="33253680" y="27517703"/>
                <a:ext cx="10261136" cy="5029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9192" tIns="44596" rIns="89192" bIns="44596">
                <a:spAutoFit/>
              </a:bodyPr>
              <a:lstStyle>
                <a:lvl1pPr marL="747713" indent="-581025" algn="ctr" defTabSz="892175">
                  <a:spcBef>
                    <a:spcPct val="50000"/>
                  </a:spcBef>
                  <a:defRPr sz="43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ctr" defTabSz="892175">
                  <a:spcBef>
                    <a:spcPct val="50000"/>
                  </a:spcBef>
                  <a:defRPr sz="43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ctr" defTabSz="892175">
                  <a:spcBef>
                    <a:spcPct val="50000"/>
                  </a:spcBef>
                  <a:defRPr sz="43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ctr" defTabSz="892175">
                  <a:spcBef>
                    <a:spcPct val="50000"/>
                  </a:spcBef>
                  <a:defRPr sz="43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ctr" defTabSz="892175">
                  <a:spcBef>
                    <a:spcPct val="50000"/>
                  </a:spcBef>
                  <a:defRPr sz="43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defTabSz="892175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defTabSz="892175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defTabSz="892175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defTabSz="892175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457200" indent="-457200" algn="l">
                  <a:spcBef>
                    <a:spcPct val="0"/>
                  </a:spcBef>
                  <a:spcAft>
                    <a:spcPts val="600"/>
                  </a:spcAft>
                  <a:buClr>
                    <a:srgbClr val="3333FF"/>
                  </a:buClr>
                  <a:buSzPct val="110000"/>
                  <a:buBlip>
                    <a:blip r:embed="rId7"/>
                  </a:buBlip>
                  <a:defRPr/>
                </a:pPr>
                <a:r>
                  <a:rPr lang="en-US" sz="3400" b="0" dirty="0"/>
                  <a:t>In recurrent NSCLC, high PD-L1 expression in CAMLs is prognostic with IMT use and predicts for response to consolidated IMT after CRT</a:t>
                </a:r>
              </a:p>
              <a:p>
                <a:pPr marL="457200" indent="-457200" algn="l">
                  <a:spcBef>
                    <a:spcPct val="0"/>
                  </a:spcBef>
                  <a:spcAft>
                    <a:spcPts val="600"/>
                  </a:spcAft>
                  <a:buClr>
                    <a:srgbClr val="3333FF"/>
                  </a:buClr>
                  <a:buSzPct val="110000"/>
                  <a:buBlip>
                    <a:blip r:embed="rId7"/>
                  </a:buBlip>
                  <a:defRPr/>
                </a:pPr>
                <a:r>
                  <a:rPr lang="en-US" sz="3400" b="0" dirty="0"/>
                  <a:t>Monitoring dynamic changes of PD-L1 in CAMLs appears to predict immunotherapy effectiveness in recurrent NSCLC</a:t>
                </a:r>
              </a:p>
              <a:p>
                <a:pPr marL="457200" indent="-457200" algn="just">
                  <a:spcBef>
                    <a:spcPct val="0"/>
                  </a:spcBef>
                  <a:spcAft>
                    <a:spcPts val="600"/>
                  </a:spcAft>
                  <a:buClr>
                    <a:srgbClr val="3333FF"/>
                  </a:buClr>
                  <a:buSzPct val="110000"/>
                  <a:buBlip>
                    <a:blip r:embed="rId7"/>
                  </a:buBlip>
                  <a:defRPr/>
                </a:pPr>
                <a:r>
                  <a:rPr lang="en-US" sz="3400" b="0" dirty="0"/>
                  <a:t>Updated clinical data for  OS is ongoing</a:t>
                </a:r>
              </a:p>
              <a:p>
                <a:pPr marL="457200" indent="-457200" algn="l">
                  <a:spcBef>
                    <a:spcPct val="0"/>
                  </a:spcBef>
                  <a:spcAft>
                    <a:spcPts val="600"/>
                  </a:spcAft>
                  <a:buClr>
                    <a:srgbClr val="3333FF"/>
                  </a:buClr>
                  <a:buSzPct val="110000"/>
                  <a:buBlip>
                    <a:blip r:embed="rId7"/>
                  </a:buBlip>
                  <a:defRPr/>
                </a:pPr>
                <a:r>
                  <a:rPr lang="en-US" sz="3400" b="0" dirty="0"/>
                  <a:t>Follow up patient subtyping and analysis is ongoing to evaluate PD-L1 in CAML populations.</a:t>
                </a:r>
              </a:p>
            </p:txBody>
          </p:sp>
          <p:sp>
            <p:nvSpPr>
              <p:cNvPr id="2075" name="Text Box 3317"/>
              <p:cNvSpPr txBox="1">
                <a:spLocks noChangeArrowheads="1"/>
              </p:cNvSpPr>
              <p:nvPr/>
            </p:nvSpPr>
            <p:spPr bwMode="auto">
              <a:xfrm>
                <a:off x="33253680" y="26679503"/>
                <a:ext cx="10332720" cy="751783"/>
              </a:xfrm>
              <a:prstGeom prst="rect">
                <a:avLst/>
              </a:prstGeom>
              <a:gradFill rotWithShape="0">
                <a:gsLst>
                  <a:gs pos="0">
                    <a:srgbClr val="6699FF"/>
                  </a:gs>
                  <a:gs pos="50000">
                    <a:srgbClr val="FFFFCC"/>
                  </a:gs>
                  <a:gs pos="100000">
                    <a:srgbClr val="6699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9192" tIns="44596" rIns="89192" bIns="44596">
                <a:spAutoFit/>
              </a:bodyPr>
              <a:lstStyle>
                <a:lvl1pPr defTabSz="892175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defTabSz="892175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defTabSz="892175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defTabSz="892175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defTabSz="892175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CONCLUSIONS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3253680" y="5877648"/>
              <a:ext cx="10332720" cy="10345481"/>
              <a:chOff x="33253680" y="5877648"/>
              <a:chExt cx="10332720" cy="10345481"/>
            </a:xfrm>
          </p:grpSpPr>
          <p:sp>
            <p:nvSpPr>
              <p:cNvPr id="2065" name="Text Box 3351"/>
              <p:cNvSpPr txBox="1">
                <a:spLocks noChangeArrowheads="1"/>
              </p:cNvSpPr>
              <p:nvPr/>
            </p:nvSpPr>
            <p:spPr bwMode="auto">
              <a:xfrm>
                <a:off x="33253680" y="5877648"/>
                <a:ext cx="10332720" cy="751783"/>
              </a:xfrm>
              <a:prstGeom prst="rect">
                <a:avLst/>
              </a:prstGeom>
              <a:gradFill rotWithShape="0">
                <a:gsLst>
                  <a:gs pos="0">
                    <a:srgbClr val="6699FF"/>
                  </a:gs>
                  <a:gs pos="50000">
                    <a:srgbClr val="FFFFCC"/>
                  </a:gs>
                  <a:gs pos="100000">
                    <a:srgbClr val="6699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9192" tIns="44596" rIns="89192" bIns="44596">
                <a:spAutoFit/>
              </a:bodyPr>
              <a:lstStyle>
                <a:lvl1pPr defTabSz="892175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defTabSz="892175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defTabSz="892175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defTabSz="892175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defTabSz="892175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defTabSz="892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dirty="0"/>
                  <a:t>MATERIALS &amp; METHODS</a:t>
                </a:r>
              </a:p>
            </p:txBody>
          </p:sp>
          <p:sp>
            <p:nvSpPr>
              <p:cNvPr id="199" name="Text Box 943"/>
              <p:cNvSpPr txBox="1">
                <a:spLocks noChangeArrowheads="1"/>
              </p:cNvSpPr>
              <p:nvPr/>
            </p:nvSpPr>
            <p:spPr bwMode="auto">
              <a:xfrm>
                <a:off x="33253680" y="6715103"/>
                <a:ext cx="10332720" cy="9508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9192" tIns="44596" rIns="89192" bIns="44596">
                <a:spAutoFit/>
              </a:bodyPr>
              <a:lstStyle>
                <a:lvl1pPr>
                  <a:defRPr sz="43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43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43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43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43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sz="3600" b="0" dirty="0"/>
                  <a:t>A single blind multi-year prospective study was undertaken to test the relationship of PD-L1 expression in CAMLs to PFS and OS, pre &amp; post chemotherapy induction in recurrent </a:t>
                </a:r>
                <a:r>
                  <a:rPr lang="en-US" sz="3600" b="0" dirty="0" err="1"/>
                  <a:t>mNSCLC</a:t>
                </a:r>
                <a:r>
                  <a:rPr lang="en-US" sz="3600" b="0" dirty="0"/>
                  <a:t>, with (n=41) or without (n=41) additional anti-PD-L1/PD-1 IMT. This included three IMTs: </a:t>
                </a:r>
                <a:r>
                  <a:rPr lang="en-US" sz="3600" b="0" dirty="0" err="1"/>
                  <a:t>atezolizumab</a:t>
                </a:r>
                <a:r>
                  <a:rPr lang="en-US" sz="3600" b="0" dirty="0"/>
                  <a:t> (n=4), </a:t>
                </a:r>
                <a:r>
                  <a:rPr lang="en-US" sz="3600" b="0" dirty="0" err="1"/>
                  <a:t>nivolumab</a:t>
                </a:r>
                <a:r>
                  <a:rPr lang="en-US" sz="3600" b="0" dirty="0"/>
                  <a:t> (n=8) and </a:t>
                </a:r>
                <a:r>
                  <a:rPr lang="en-US" sz="3600" b="0" dirty="0" err="1"/>
                  <a:t>pembrolizumab</a:t>
                </a:r>
                <a:r>
                  <a:rPr lang="en-US" sz="3600" b="0" dirty="0"/>
                  <a:t> (n=29). We recruited 82 pts with pathologically confirmed recurrent NSCLC prior to treatment for newly recurrent disease. Blood samples (15 mL) were taken at Baseline (BL), prior to chemotherapy, and ~30 days after chemotherapy (T1). Blood was filtered by </a:t>
                </a:r>
                <a:r>
                  <a:rPr lang="en-US" sz="3600" b="0" dirty="0" err="1"/>
                  <a:t>CellSieve</a:t>
                </a:r>
                <a:r>
                  <a:rPr lang="en-US" sz="3600" b="0" dirty="0"/>
                  <a:t>™ filtration &amp; CAMLs’ expression was broken into a binary high or low score, to evaluate PFS and OS hazard ratios (HRs) by censored univariate and multivariate analysis at  24 months.</a:t>
                </a:r>
              </a:p>
            </p:txBody>
          </p:sp>
        </p:grpSp>
      </p:grpSp>
      <p:sp>
        <p:nvSpPr>
          <p:cNvPr id="2063" name="Text Box 3324"/>
          <p:cNvSpPr txBox="1">
            <a:spLocks noChangeArrowheads="1"/>
          </p:cNvSpPr>
          <p:nvPr/>
        </p:nvSpPr>
        <p:spPr bwMode="auto">
          <a:xfrm>
            <a:off x="339385" y="31851600"/>
            <a:ext cx="9261815" cy="59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192" tIns="44596" rIns="89192" bIns="44596">
            <a:spAutoFit/>
          </a:bodyPr>
          <a:lstStyle>
            <a:lvl1pPr defTabSz="89217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9217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9217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9217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9217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3000" b="0" dirty="0">
                <a:latin typeface="Arial Narrow" pitchFamily="34" charset="0"/>
                <a:ea typeface="PMingLiU" pitchFamily="18" charset="-120"/>
              </a:rPr>
              <a:t>Copyright © 2022 </a:t>
            </a:r>
            <a:r>
              <a:rPr lang="en-US" altLang="en-US" sz="3000" b="0" dirty="0" err="1">
                <a:latin typeface="Arial Narrow" pitchFamily="34" charset="0"/>
                <a:ea typeface="PMingLiU" pitchFamily="18" charset="-120"/>
              </a:rPr>
              <a:t>Creatv</a:t>
            </a:r>
            <a:r>
              <a:rPr lang="en-US" altLang="en-US" sz="3000" b="0" dirty="0">
                <a:latin typeface="Arial Narrow" pitchFamily="34" charset="0"/>
                <a:ea typeface="PMingLiU" pitchFamily="18" charset="-120"/>
              </a:rPr>
              <a:t> Bio, all rights reserved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5869824"/>
            <a:ext cx="10403551" cy="9823006"/>
            <a:chOff x="224649" y="5193578"/>
            <a:chExt cx="16089429" cy="9823006"/>
          </a:xfrm>
        </p:grpSpPr>
        <p:sp>
          <p:nvSpPr>
            <p:cNvPr id="2061" name="Text Box 3135"/>
            <p:cNvSpPr txBox="1">
              <a:spLocks noChangeArrowheads="1"/>
            </p:cNvSpPr>
            <p:nvPr/>
          </p:nvSpPr>
          <p:spPr bwMode="auto">
            <a:xfrm>
              <a:off x="224649" y="5193578"/>
              <a:ext cx="15979887" cy="751783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FFFFCC"/>
                </a:gs>
                <a:gs pos="100000">
                  <a:srgbClr val="6699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9192" tIns="44596" rIns="89192" bIns="44596">
              <a:spAutoFit/>
            </a:bodyPr>
            <a:lstStyle>
              <a:lvl1pPr defTabSz="892175"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defTabSz="892175"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defTabSz="892175"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defTabSz="892175"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defTabSz="892175"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/>
                <a:t>ABSTRACT</a:t>
              </a:r>
              <a:endParaRPr lang="en-US" altLang="en-US" i="1" dirty="0"/>
            </a:p>
          </p:txBody>
        </p:sp>
        <p:sp>
          <p:nvSpPr>
            <p:cNvPr id="126" name="Text Box 943"/>
            <p:cNvSpPr txBox="1">
              <a:spLocks noChangeArrowheads="1"/>
            </p:cNvSpPr>
            <p:nvPr/>
          </p:nvSpPr>
          <p:spPr bwMode="auto">
            <a:xfrm>
              <a:off x="312781" y="6031778"/>
              <a:ext cx="16001297" cy="8984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9192" tIns="44596" rIns="89192" bIns="44596">
              <a:spAutoFit/>
            </a:bodyPr>
            <a:lstStyle>
              <a:lvl1pPr>
                <a:defRPr sz="43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43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43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43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43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3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3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3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43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sz="3400" b="0" dirty="0"/>
                <a:t>Cancer Associated Macrophage Like cells (CAMLs),  a type of circulating stromal cells, found in the blood of cancer patients (pts), are phagocytic giant macrophages that appear to parallel the real time inflammatory PD-L1 state of the tumor microenvironment. Previously, we demonstrated in local non-small cell lung carcinoma (NSCLC), that the PD-L1 expression on CAMLs is dynamic and can predict response to PD-L1/PD-1 immunotherapies (IMTs) following sequential sampling, and  after chemotherapy induction (~30 days) based on progression free survival (PFS) &amp; overall survival (OS). However, this has not been tested in recurrent NSCLC. We monitored PD-L1 expression in CAMLs before and after chemotherapy induction (~30 days) to evaluate CAML’s PD-L1 predictive value in recurrent NSCLC pts treated with or without IMT.</a:t>
              </a:r>
            </a:p>
          </p:txBody>
        </p:sp>
      </p:grpSp>
      <p:sp>
        <p:nvSpPr>
          <p:cNvPr id="88" name="Text Box 3317"/>
          <p:cNvSpPr txBox="1">
            <a:spLocks noChangeArrowheads="1"/>
          </p:cNvSpPr>
          <p:nvPr/>
        </p:nvSpPr>
        <p:spPr bwMode="auto">
          <a:xfrm>
            <a:off x="304800" y="29718000"/>
            <a:ext cx="10332720" cy="751783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50000">
                <a:srgbClr val="FFFFCC"/>
              </a:gs>
              <a:gs pos="100000">
                <a:srgbClr val="66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192" tIns="44596" rIns="89192" bIns="44596">
            <a:spAutoFit/>
          </a:bodyPr>
          <a:lstStyle>
            <a:lvl1pPr defTabSz="89217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9217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9217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9217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9217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SOURCES</a:t>
            </a:r>
          </a:p>
        </p:txBody>
      </p:sp>
      <p:sp>
        <p:nvSpPr>
          <p:cNvPr id="89" name="Text Box 4300"/>
          <p:cNvSpPr txBox="1">
            <a:spLocks noChangeArrowheads="1"/>
          </p:cNvSpPr>
          <p:nvPr/>
        </p:nvSpPr>
        <p:spPr bwMode="auto">
          <a:xfrm>
            <a:off x="346052" y="30595512"/>
            <a:ext cx="10291467" cy="11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192" tIns="44596" rIns="89192" bIns="44596">
            <a:spAutoFit/>
          </a:bodyPr>
          <a:lstStyle>
            <a:lvl1pPr marL="639763" indent="-639763" defTabSz="89217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9217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9217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9217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92175"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en-US" sz="3400" b="0" dirty="0"/>
              <a:t>This work was supported by a NIH grant R43CA206840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20535" y="23178215"/>
            <a:ext cx="10332719" cy="6237409"/>
            <a:chOff x="304800" y="23178215"/>
            <a:chExt cx="10332719" cy="6237409"/>
          </a:xfrm>
        </p:grpSpPr>
        <p:sp>
          <p:nvSpPr>
            <p:cNvPr id="2077" name="Text Box 3317"/>
            <p:cNvSpPr txBox="1">
              <a:spLocks noChangeArrowheads="1"/>
            </p:cNvSpPr>
            <p:nvPr/>
          </p:nvSpPr>
          <p:spPr bwMode="auto">
            <a:xfrm>
              <a:off x="304800" y="23178215"/>
              <a:ext cx="10332719" cy="751783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50000">
                  <a:srgbClr val="FFFFCC"/>
                </a:gs>
                <a:gs pos="100000">
                  <a:srgbClr val="6699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9192" tIns="44596" rIns="89192" bIns="44596">
              <a:spAutoFit/>
            </a:bodyPr>
            <a:lstStyle>
              <a:lvl1pPr defTabSz="892175"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defTabSz="892175"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defTabSz="892175"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defTabSz="892175"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defTabSz="892175"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REFERENCES</a:t>
              </a:r>
            </a:p>
          </p:txBody>
        </p:sp>
        <p:sp>
          <p:nvSpPr>
            <p:cNvPr id="267" name="Text Box 4300"/>
            <p:cNvSpPr txBox="1">
              <a:spLocks noChangeArrowheads="1"/>
            </p:cNvSpPr>
            <p:nvPr/>
          </p:nvSpPr>
          <p:spPr bwMode="auto">
            <a:xfrm>
              <a:off x="346052" y="24016415"/>
              <a:ext cx="10291467" cy="539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9192" tIns="44596" rIns="89192" bIns="44596">
              <a:spAutoFit/>
            </a:bodyPr>
            <a:lstStyle>
              <a:lvl1pPr marL="639763" indent="-639763" defTabSz="892175"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defTabSz="892175"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defTabSz="892175"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defTabSz="892175"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defTabSz="892175"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4300" b="1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>
                <a:spcAft>
                  <a:spcPts val="600"/>
                </a:spcAft>
                <a:buFont typeface="Times New Roman" pitchFamily="18" charset="0"/>
                <a:buAutoNum type="arabicPeriod"/>
              </a:pPr>
              <a:r>
                <a:rPr lang="en-US" altLang="en-US" sz="3400" b="0" dirty="0"/>
                <a:t>Adams DL, et al “Combining circulating tumor cells and circulating cancer associated macrophage-like cells for accurately predicting responsiveness of new line therapies in late stage cancers.” </a:t>
              </a:r>
              <a:r>
                <a:rPr lang="en-US" altLang="en-US" sz="3400" b="0" i="1" dirty="0"/>
                <a:t>JCO</a:t>
              </a:r>
              <a:r>
                <a:rPr lang="en-US" altLang="en-US" sz="3400" b="0" dirty="0"/>
                <a:t>, 36(15) 12032. (2018)</a:t>
              </a:r>
            </a:p>
            <a:p>
              <a:pPr>
                <a:spcAft>
                  <a:spcPts val="600"/>
                </a:spcAft>
                <a:buFont typeface="Times New Roman" pitchFamily="18" charset="0"/>
                <a:buAutoNum type="arabicPeriod"/>
              </a:pPr>
              <a:r>
                <a:rPr lang="en-US" sz="3400" b="0" dirty="0">
                  <a:solidFill>
                    <a:schemeClr val="tx2"/>
                  </a:solidFill>
                </a:rPr>
                <a:t>Adams DL, et al. “Sequential tracking of PD-L1 expression and RAD50 induction in circulating tumor and stromal cells of lung cancer patients undergoing radiotherapy” </a:t>
              </a:r>
              <a:r>
                <a:rPr lang="en-US" sz="3400" b="0" i="1" dirty="0">
                  <a:solidFill>
                    <a:schemeClr val="tx2"/>
                  </a:solidFill>
                </a:rPr>
                <a:t>CCR</a:t>
              </a:r>
              <a:r>
                <a:rPr lang="en-US" sz="3400" b="0" dirty="0">
                  <a:solidFill>
                    <a:schemeClr val="tx2"/>
                  </a:solidFill>
                </a:rPr>
                <a:t>, 23(19) 5948-(2017)</a:t>
              </a:r>
              <a:endParaRPr lang="en-US" sz="3400" b="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04800" y="16002000"/>
            <a:ext cx="10332718" cy="6677650"/>
            <a:chOff x="129795" y="14630400"/>
            <a:chExt cx="11247119" cy="6677650"/>
          </a:xfrm>
        </p:grpSpPr>
        <p:grpSp>
          <p:nvGrpSpPr>
            <p:cNvPr id="351" name="Group 350"/>
            <p:cNvGrpSpPr/>
            <p:nvPr/>
          </p:nvGrpSpPr>
          <p:grpSpPr>
            <a:xfrm>
              <a:off x="129795" y="15239999"/>
              <a:ext cx="11247119" cy="3657601"/>
              <a:chOff x="-1373373" y="3731081"/>
              <a:chExt cx="12610455" cy="3657601"/>
            </a:xfrm>
          </p:grpSpPr>
          <p:pic>
            <p:nvPicPr>
              <p:cNvPr id="352" name="Picture 3" descr="Y:\ctc with caml examples\Untitled5\Untitled5_c1+2+3+4.tif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73373" y="3731082"/>
                <a:ext cx="4128486" cy="36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3" name="Picture 5" descr="Y:\ctc with caml examples\Untitled5\Untitled5_c3.tif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7611" y="3731082"/>
                <a:ext cx="4128485" cy="36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4" name="Picture 4" descr="Y:\ctc with caml examples\Untitled5\Untitled5_c2.tif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8598" y="3731081"/>
                <a:ext cx="4128484" cy="36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oup 67"/>
            <p:cNvGrpSpPr/>
            <p:nvPr/>
          </p:nvGrpSpPr>
          <p:grpSpPr>
            <a:xfrm>
              <a:off x="146922" y="14630400"/>
              <a:ext cx="11198143" cy="6677650"/>
              <a:chOff x="479470" y="12325915"/>
              <a:chExt cx="12555542" cy="6677650"/>
            </a:xfrm>
          </p:grpSpPr>
          <p:sp>
            <p:nvSpPr>
              <p:cNvPr id="553" name="Text Box 83"/>
              <p:cNvSpPr txBox="1">
                <a:spLocks noChangeArrowheads="1"/>
              </p:cNvSpPr>
              <p:nvPr/>
            </p:nvSpPr>
            <p:spPr bwMode="auto">
              <a:xfrm>
                <a:off x="1562070" y="12325915"/>
                <a:ext cx="1977857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849313" indent="-849313" defTabSz="133350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defTabSz="133350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defTabSz="133350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defTabSz="133350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defTabSz="133350"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defTabSz="133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defTabSz="133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defTabSz="133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defTabSz="133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/>
                <a:r>
                  <a:rPr lang="en-US" altLang="en-US" sz="3400" dirty="0">
                    <a:solidFill>
                      <a:schemeClr val="tx2"/>
                    </a:solidFill>
                    <a:latin typeface="Times New Roman" pitchFamily="18" charset="0"/>
                  </a:rPr>
                  <a:t>Merged</a:t>
                </a:r>
              </a:p>
            </p:txBody>
          </p:sp>
          <p:sp>
            <p:nvSpPr>
              <p:cNvPr id="563" name="TextBox 562"/>
              <p:cNvSpPr txBox="1"/>
              <p:nvPr/>
            </p:nvSpPr>
            <p:spPr>
              <a:xfrm>
                <a:off x="479470" y="16602908"/>
                <a:ext cx="12555542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Figure 1. Example of  CTC isolated with a CAML. CTCs are Cytokeratin positive (green) &amp; CD45/CD14 negative. CAMLs are CD45/CD14 positive (not shown), may be weakly positive for Cytokeratin (green) and can express PD-L1 (red). Box is 120 microns.</a:t>
                </a: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5193068" y="12325916"/>
                <a:ext cx="3144852" cy="3945879"/>
                <a:chOff x="5193068" y="12325916"/>
                <a:chExt cx="3144852" cy="3945879"/>
              </a:xfrm>
            </p:grpSpPr>
            <p:sp>
              <p:nvSpPr>
                <p:cNvPr id="557" name="TextBox 556"/>
                <p:cNvSpPr txBox="1"/>
                <p:nvPr/>
              </p:nvSpPr>
              <p:spPr>
                <a:xfrm>
                  <a:off x="6053568" y="15748575"/>
                  <a:ext cx="77246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CTC</a:t>
                  </a:r>
                </a:p>
              </p:txBody>
            </p:sp>
            <p:cxnSp>
              <p:nvCxnSpPr>
                <p:cNvPr id="560" name="Straight Arrow Connector 559"/>
                <p:cNvCxnSpPr/>
                <p:nvPr/>
              </p:nvCxnSpPr>
              <p:spPr bwMode="auto">
                <a:xfrm flipV="1">
                  <a:off x="6765497" y="14970015"/>
                  <a:ext cx="1207470" cy="724998"/>
                </a:xfrm>
                <a:prstGeom prst="straightConnector1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1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5193068" y="12325916"/>
                  <a:ext cx="3144852" cy="6155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marL="849313" indent="-849313" defTabSz="133350">
                    <a:defRPr sz="4300" b="1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defTabSz="133350">
                    <a:defRPr sz="4300" b="1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defTabSz="133350">
                    <a:defRPr sz="4300" b="1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defTabSz="133350">
                    <a:defRPr sz="4300" b="1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defTabSz="133350">
                    <a:defRPr sz="4300" b="1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defTabSz="133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 b="1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defTabSz="133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 b="1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defTabSz="133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 b="1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defTabSz="133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 b="1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/>
                  <a:r>
                    <a:rPr lang="en-US" altLang="en-US" sz="3400" dirty="0">
                      <a:solidFill>
                        <a:schemeClr val="tx2"/>
                      </a:solidFill>
                      <a:latin typeface="Times New Roman" pitchFamily="18" charset="0"/>
                    </a:rPr>
                    <a:t>CK 8, 18, 19</a:t>
                  </a: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9655034" y="12325931"/>
                <a:ext cx="2564177" cy="4267182"/>
                <a:chOff x="9655034" y="12325931"/>
                <a:chExt cx="2564177" cy="4267182"/>
              </a:xfrm>
            </p:grpSpPr>
            <p:sp>
              <p:nvSpPr>
                <p:cNvPr id="556" name="TextBox 555"/>
                <p:cNvSpPr txBox="1"/>
                <p:nvPr/>
              </p:nvSpPr>
              <p:spPr>
                <a:xfrm>
                  <a:off x="9655034" y="16063554"/>
                  <a:ext cx="2101352" cy="529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CAML</a:t>
                  </a:r>
                </a:p>
              </p:txBody>
            </p:sp>
            <p:cxnSp>
              <p:nvCxnSpPr>
                <p:cNvPr id="561" name="Straight Arrow Connector 560"/>
                <p:cNvCxnSpPr>
                  <a:cxnSpLocks/>
                  <a:stCxn id="556" idx="0"/>
                </p:cNvCxnSpPr>
                <p:nvPr/>
              </p:nvCxnSpPr>
              <p:spPr bwMode="auto">
                <a:xfrm flipH="1" flipV="1">
                  <a:off x="10310464" y="15386075"/>
                  <a:ext cx="395247" cy="677479"/>
                </a:xfrm>
                <a:prstGeom prst="straightConnector1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20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9912785" y="12325931"/>
                  <a:ext cx="2306426" cy="6155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marL="849313" indent="-849313" defTabSz="133350">
                    <a:defRPr sz="4300" b="1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defTabSz="133350">
                    <a:defRPr sz="4300" b="1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defTabSz="133350">
                    <a:defRPr sz="4300" b="1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defTabSz="133350">
                    <a:defRPr sz="4300" b="1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defTabSz="133350">
                    <a:defRPr sz="4300" b="1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defTabSz="133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 b="1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defTabSz="133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 b="1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defTabSz="133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 b="1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defTabSz="133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 b="1"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/>
                  <a:r>
                    <a:rPr lang="en-US" altLang="en-US" sz="3400" dirty="0">
                      <a:solidFill>
                        <a:schemeClr val="tx2"/>
                      </a:solidFill>
                      <a:latin typeface="Times New Roman" pitchFamily="18" charset="0"/>
                    </a:rPr>
                    <a:t>PD-L1</a:t>
                  </a:r>
                </a:p>
              </p:txBody>
            </p:sp>
          </p:grpSp>
        </p:grpSp>
      </p:grpSp>
      <p:sp>
        <p:nvSpPr>
          <p:cNvPr id="4" name="Rectangle 3"/>
          <p:cNvSpPr/>
          <p:nvPr/>
        </p:nvSpPr>
        <p:spPr bwMode="auto">
          <a:xfrm>
            <a:off x="10964874" y="5867400"/>
            <a:ext cx="21932190" cy="1329537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0430" tIns="145216" rIns="290430" bIns="14521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2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64874" y="5864768"/>
            <a:ext cx="21932190" cy="77754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Figure 2. High PD-L1 expression vs Low PD-L1 expression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11239502" y="6705600"/>
            <a:ext cx="11277599" cy="12155808"/>
            <a:chOff x="11049001" y="6705600"/>
            <a:chExt cx="11277599" cy="12155808"/>
          </a:xfrm>
        </p:grpSpPr>
        <p:sp>
          <p:nvSpPr>
            <p:cNvPr id="21" name="TextBox 20"/>
            <p:cNvSpPr txBox="1"/>
            <p:nvPr/>
          </p:nvSpPr>
          <p:spPr>
            <a:xfrm>
              <a:off x="12560299" y="17661079"/>
              <a:ext cx="97663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u="sng" dirty="0">
                  <a:latin typeface="Arial" panose="020B0604020202020204" pitchFamily="34" charset="0"/>
                  <a:cs typeface="Arial" panose="020B0604020202020204" pitchFamily="34" charset="0"/>
                </a:rPr>
                <a:t>IMT: HR=3.19, 95%CI=1.4-7.3, p=0.0112</a:t>
              </a:r>
            </a:p>
            <a:p>
              <a:r>
                <a:rPr lang="en-US" sz="3600" b="0" dirty="0">
                  <a:latin typeface="Arial" panose="020B0604020202020204" pitchFamily="34" charset="0"/>
                  <a:cs typeface="Arial" panose="020B0604020202020204" pitchFamily="34" charset="0"/>
                </a:rPr>
                <a:t>No IMT: HR=1.10, 95%CI=0.5-2.3, p=0.9371</a:t>
              </a:r>
            </a:p>
          </p:txBody>
        </p:sp>
        <p:sp>
          <p:nvSpPr>
            <p:cNvPr id="554" name="Line 121"/>
            <p:cNvSpPr>
              <a:spLocks noChangeShapeType="1"/>
            </p:cNvSpPr>
            <p:nvPr/>
          </p:nvSpPr>
          <p:spPr bwMode="auto">
            <a:xfrm>
              <a:off x="11289869" y="16135026"/>
              <a:ext cx="740707" cy="0"/>
            </a:xfrm>
            <a:prstGeom prst="line">
              <a:avLst/>
            </a:prstGeom>
            <a:noFill/>
            <a:ln w="952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9192" tIns="44596" rIns="89192" bIns="44596">
              <a:spAutoFit/>
            </a:bodyPr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12598931" y="6705600"/>
              <a:ext cx="8856751" cy="9773996"/>
              <a:chOff x="12598931" y="6705600"/>
              <a:chExt cx="8856751" cy="9773996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12598931" y="7335596"/>
                <a:ext cx="8856751" cy="9144000"/>
                <a:chOff x="13484893" y="6855308"/>
                <a:chExt cx="8232108" cy="8229600"/>
              </a:xfrm>
            </p:grpSpPr>
            <p:pic>
              <p:nvPicPr>
                <p:cNvPr id="301" name="Picture 300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000" t="7100" r="21250" b="10532"/>
                <a:stretch/>
              </p:blipFill>
              <p:spPr>
                <a:xfrm>
                  <a:off x="13484893" y="6855308"/>
                  <a:ext cx="8229600" cy="8229600"/>
                </a:xfrm>
                <a:prstGeom prst="rect">
                  <a:avLst/>
                </a:prstGeom>
              </p:spPr>
            </p:pic>
            <p:pic>
              <p:nvPicPr>
                <p:cNvPr id="302" name="Picture 301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000" t="7100" r="21250" b="10533"/>
                <a:stretch/>
              </p:blipFill>
              <p:spPr>
                <a:xfrm>
                  <a:off x="13487401" y="6855308"/>
                  <a:ext cx="8229600" cy="8229600"/>
                </a:xfrm>
                <a:prstGeom prst="rect">
                  <a:avLst/>
                </a:prstGeom>
              </p:spPr>
            </p:pic>
          </p:grpSp>
          <p:sp>
            <p:nvSpPr>
              <p:cNvPr id="20" name="TextBox 19"/>
              <p:cNvSpPr txBox="1"/>
              <p:nvPr/>
            </p:nvSpPr>
            <p:spPr>
              <a:xfrm>
                <a:off x="16306800" y="6705600"/>
                <a:ext cx="1409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PFS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11049001" y="7889292"/>
              <a:ext cx="1600199" cy="8852594"/>
              <a:chOff x="11049001" y="7889292"/>
              <a:chExt cx="1600199" cy="8852594"/>
            </a:xfrm>
          </p:grpSpPr>
          <p:sp>
            <p:nvSpPr>
              <p:cNvPr id="16" name="TextBox 15"/>
              <p:cNvSpPr txBox="1"/>
              <p:nvPr/>
            </p:nvSpPr>
            <p:spPr>
              <a:xfrm rot="16200000">
                <a:off x="8946809" y="11627193"/>
                <a:ext cx="4800600" cy="596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Probability of PFS (%)</a:t>
                </a:r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11816631" y="16126333"/>
                <a:ext cx="811869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0%</a:t>
                </a:r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>
                <a:off x="11542106" y="14123788"/>
                <a:ext cx="110709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25%</a:t>
                </a:r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>
                <a:off x="11542106" y="12066388"/>
                <a:ext cx="110709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50%</a:t>
                </a:r>
              </a:p>
            </p:txBody>
          </p:sp>
          <p:sp>
            <p:nvSpPr>
              <p:cNvPr id="326" name="TextBox 325"/>
              <p:cNvSpPr txBox="1"/>
              <p:nvPr/>
            </p:nvSpPr>
            <p:spPr>
              <a:xfrm>
                <a:off x="11542106" y="10008988"/>
                <a:ext cx="110709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75%</a:t>
                </a:r>
              </a:p>
            </p:txBody>
          </p:sp>
          <p:sp>
            <p:nvSpPr>
              <p:cNvPr id="327" name="TextBox 326"/>
              <p:cNvSpPr txBox="1"/>
              <p:nvPr/>
            </p:nvSpPr>
            <p:spPr>
              <a:xfrm>
                <a:off x="11320687" y="7889292"/>
                <a:ext cx="1328513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100%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12451319" y="16453247"/>
              <a:ext cx="8874963" cy="1148953"/>
              <a:chOff x="12451319" y="16453247"/>
              <a:chExt cx="8874963" cy="1148953"/>
            </a:xfrm>
          </p:grpSpPr>
          <p:sp>
            <p:nvSpPr>
              <p:cNvPr id="318" name="TextBox 317"/>
              <p:cNvSpPr txBox="1"/>
              <p:nvPr/>
            </p:nvSpPr>
            <p:spPr>
              <a:xfrm>
                <a:off x="20662026" y="16453247"/>
                <a:ext cx="664256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24</a:t>
                </a:r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18583429" y="16453247"/>
                <a:ext cx="738063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16443047" y="16453247"/>
                <a:ext cx="738063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>
                <a:off x="14524084" y="16453247"/>
                <a:ext cx="44283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322" name="TextBox 321"/>
              <p:cNvSpPr txBox="1"/>
              <p:nvPr/>
            </p:nvSpPr>
            <p:spPr>
              <a:xfrm>
                <a:off x="12451319" y="16453247"/>
                <a:ext cx="44283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4647095" y="16986647"/>
                <a:ext cx="467439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(Months)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6916400" y="7543800"/>
              <a:ext cx="4724934" cy="8585775"/>
              <a:chOff x="16916400" y="7543800"/>
              <a:chExt cx="4724934" cy="8585775"/>
            </a:xfrm>
          </p:grpSpPr>
          <p:sp>
            <p:nvSpPr>
              <p:cNvPr id="145" name="TextBox 144"/>
              <p:cNvSpPr txBox="1"/>
              <p:nvPr/>
            </p:nvSpPr>
            <p:spPr>
              <a:xfrm>
                <a:off x="20373191" y="12841275"/>
                <a:ext cx="12411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/>
                  <a:t>n=14</a:t>
                </a:r>
              </a:p>
            </p:txBody>
          </p:sp>
          <p:sp>
            <p:nvSpPr>
              <p:cNvPr id="432" name="TextBox 431"/>
              <p:cNvSpPr txBox="1"/>
              <p:nvPr/>
            </p:nvSpPr>
            <p:spPr>
              <a:xfrm>
                <a:off x="18647049" y="15544800"/>
                <a:ext cx="12411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/>
                  <a:t>n=21</a:t>
                </a:r>
              </a:p>
            </p:txBody>
          </p:sp>
          <p:sp>
            <p:nvSpPr>
              <p:cNvPr id="433" name="TextBox 432"/>
              <p:cNvSpPr txBox="1"/>
              <p:nvPr/>
            </p:nvSpPr>
            <p:spPr>
              <a:xfrm>
                <a:off x="18491638" y="13426050"/>
                <a:ext cx="12411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/>
                  <a:t>n=21</a:t>
                </a:r>
              </a:p>
            </p:txBody>
          </p:sp>
          <p:sp>
            <p:nvSpPr>
              <p:cNvPr id="434" name="TextBox 433"/>
              <p:cNvSpPr txBox="1"/>
              <p:nvPr/>
            </p:nvSpPr>
            <p:spPr>
              <a:xfrm>
                <a:off x="19903745" y="14960025"/>
                <a:ext cx="12411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/>
                  <a:t>n=16</a:t>
                </a:r>
              </a:p>
            </p:txBody>
          </p:sp>
          <p:grpSp>
            <p:nvGrpSpPr>
              <p:cNvPr id="2058" name="Group 2057"/>
              <p:cNvGrpSpPr/>
              <p:nvPr/>
            </p:nvGrpSpPr>
            <p:grpSpPr>
              <a:xfrm>
                <a:off x="16916400" y="7543800"/>
                <a:ext cx="4724934" cy="1938992"/>
                <a:chOff x="16840200" y="7459149"/>
                <a:chExt cx="4724934" cy="1938992"/>
              </a:xfrm>
            </p:grpSpPr>
            <p:cxnSp>
              <p:nvCxnSpPr>
                <p:cNvPr id="26" name="Straight Connector 25"/>
                <p:cNvCxnSpPr/>
                <p:nvPr/>
              </p:nvCxnSpPr>
              <p:spPr bwMode="auto">
                <a:xfrm>
                  <a:off x="16840200" y="7696200"/>
                  <a:ext cx="914400" cy="0"/>
                </a:xfrm>
                <a:prstGeom prst="line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2" name="Straight Connector 341"/>
                <p:cNvCxnSpPr/>
                <p:nvPr/>
              </p:nvCxnSpPr>
              <p:spPr bwMode="auto">
                <a:xfrm>
                  <a:off x="16840200" y="8153400"/>
                  <a:ext cx="914400" cy="0"/>
                </a:xfrm>
                <a:prstGeom prst="line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3" name="Straight Connector 342"/>
                <p:cNvCxnSpPr/>
                <p:nvPr/>
              </p:nvCxnSpPr>
              <p:spPr bwMode="auto">
                <a:xfrm>
                  <a:off x="16840200" y="8610600"/>
                  <a:ext cx="914400" cy="0"/>
                </a:xfrm>
                <a:prstGeom prst="line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rgbClr val="0000FF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4" name="Straight Connector 343"/>
                <p:cNvCxnSpPr/>
                <p:nvPr/>
              </p:nvCxnSpPr>
              <p:spPr bwMode="auto">
                <a:xfrm>
                  <a:off x="16840200" y="9067800"/>
                  <a:ext cx="914400" cy="0"/>
                </a:xfrm>
                <a:prstGeom prst="line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rgbClr val="FF33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41" name="TextBox 440">
                  <a:extLst>
                    <a:ext uri="{FF2B5EF4-FFF2-40B4-BE49-F238E27FC236}">
                      <a16:creationId xmlns:a16="http://schemas.microsoft.com/office/drawing/2014/main" id="{94B97D0F-8A4C-49A8-979C-5816A9B744DC}"/>
                    </a:ext>
                  </a:extLst>
                </p:cNvPr>
                <p:cNvSpPr txBox="1"/>
                <p:nvPr/>
              </p:nvSpPr>
              <p:spPr>
                <a:xfrm>
                  <a:off x="17748044" y="7459149"/>
                  <a:ext cx="3817090" cy="1938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IMT High PD-L1</a:t>
                  </a:r>
                </a:p>
                <a:p>
                  <a:r>
                    <a:rPr lang="en-US" sz="30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IMT Low PD-L1</a:t>
                  </a:r>
                </a:p>
                <a:p>
                  <a:r>
                    <a:rPr lang="en-US" sz="30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 IMT High PD-L1</a:t>
                  </a:r>
                </a:p>
                <a:p>
                  <a:r>
                    <a:rPr lang="en-US" sz="30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No IMT Low PD-L1</a:t>
                  </a:r>
                </a:p>
              </p:txBody>
            </p:sp>
          </p:grpSp>
        </p:grpSp>
      </p:grpSp>
      <p:sp>
        <p:nvSpPr>
          <p:cNvPr id="310" name="Rectangle 309"/>
          <p:cNvSpPr/>
          <p:nvPr/>
        </p:nvSpPr>
        <p:spPr bwMode="auto">
          <a:xfrm>
            <a:off x="10964874" y="19165824"/>
            <a:ext cx="21932190" cy="1329537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0430" tIns="145216" rIns="290430" bIns="14521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2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10964873" y="19162776"/>
            <a:ext cx="21920913" cy="77647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3. Change in PD-L1 expression between BL and T1 </a:t>
            </a:r>
          </a:p>
        </p:txBody>
      </p:sp>
      <p:sp>
        <p:nvSpPr>
          <p:cNvPr id="466" name="TextBox 465"/>
          <p:cNvSpPr txBox="1"/>
          <p:nvPr/>
        </p:nvSpPr>
        <p:spPr>
          <a:xfrm>
            <a:off x="30296403" y="25695503"/>
            <a:ext cx="121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/>
              <a:t>n=11</a:t>
            </a:r>
          </a:p>
        </p:txBody>
      </p:sp>
      <p:sp>
        <p:nvSpPr>
          <p:cNvPr id="467" name="TextBox 466"/>
          <p:cNvSpPr txBox="1"/>
          <p:nvPr/>
        </p:nvSpPr>
        <p:spPr>
          <a:xfrm>
            <a:off x="31166675" y="24219476"/>
            <a:ext cx="121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/>
              <a:t>n=10</a:t>
            </a:r>
          </a:p>
        </p:txBody>
      </p:sp>
      <p:sp>
        <p:nvSpPr>
          <p:cNvPr id="468" name="TextBox 467"/>
          <p:cNvSpPr txBox="1"/>
          <p:nvPr/>
        </p:nvSpPr>
        <p:spPr>
          <a:xfrm>
            <a:off x="30961749" y="27219503"/>
            <a:ext cx="121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/>
              <a:t>n=16</a:t>
            </a:r>
          </a:p>
        </p:txBody>
      </p:sp>
      <p:sp>
        <p:nvSpPr>
          <p:cNvPr id="469" name="TextBox 468"/>
          <p:cNvSpPr txBox="1"/>
          <p:nvPr/>
        </p:nvSpPr>
        <p:spPr>
          <a:xfrm>
            <a:off x="30961749" y="28387328"/>
            <a:ext cx="121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/>
              <a:t>n=21</a:t>
            </a:r>
          </a:p>
        </p:txBody>
      </p:sp>
      <p:grpSp>
        <p:nvGrpSpPr>
          <p:cNvPr id="529" name="Group 528"/>
          <p:cNvGrpSpPr/>
          <p:nvPr/>
        </p:nvGrpSpPr>
        <p:grpSpPr>
          <a:xfrm>
            <a:off x="26441400" y="20844808"/>
            <a:ext cx="6178436" cy="1938992"/>
            <a:chOff x="16503763" y="22190195"/>
            <a:chExt cx="6178436" cy="1938992"/>
          </a:xfrm>
        </p:grpSpPr>
        <p:cxnSp>
          <p:nvCxnSpPr>
            <p:cNvPr id="530" name="Straight Connector 529"/>
            <p:cNvCxnSpPr/>
            <p:nvPr/>
          </p:nvCxnSpPr>
          <p:spPr bwMode="auto">
            <a:xfrm>
              <a:off x="16503763" y="22427246"/>
              <a:ext cx="9144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1" name="Straight Connector 530"/>
            <p:cNvCxnSpPr/>
            <p:nvPr/>
          </p:nvCxnSpPr>
          <p:spPr bwMode="auto">
            <a:xfrm>
              <a:off x="16503763" y="22884446"/>
              <a:ext cx="9144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E27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2" name="Straight Connector 531"/>
            <p:cNvCxnSpPr/>
            <p:nvPr/>
          </p:nvCxnSpPr>
          <p:spPr bwMode="auto">
            <a:xfrm>
              <a:off x="16503763" y="23341646"/>
              <a:ext cx="9144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3" name="Straight Connector 532"/>
            <p:cNvCxnSpPr/>
            <p:nvPr/>
          </p:nvCxnSpPr>
          <p:spPr bwMode="auto">
            <a:xfrm>
              <a:off x="16503763" y="23798846"/>
              <a:ext cx="9144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E271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4" name="TextBox 533">
              <a:extLst>
                <a:ext uri="{FF2B5EF4-FFF2-40B4-BE49-F238E27FC236}">
                  <a16:creationId xmlns:a16="http://schemas.microsoft.com/office/drawing/2014/main" id="{94B97D0F-8A4C-49A8-979C-5816A9B744DC}"/>
                </a:ext>
              </a:extLst>
            </p:cNvPr>
            <p:cNvSpPr txBox="1"/>
            <p:nvPr/>
          </p:nvSpPr>
          <p:spPr>
            <a:xfrm>
              <a:off x="17411606" y="22190195"/>
              <a:ext cx="527059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dirty="0">
                  <a:latin typeface="Arial" panose="020B0604020202020204" pitchFamily="34" charset="0"/>
                  <a:cs typeface="Arial" panose="020B0604020202020204" pitchFamily="34" charset="0"/>
                </a:rPr>
                <a:t>IMT Increase PD-L1</a:t>
              </a:r>
            </a:p>
            <a:p>
              <a:r>
                <a:rPr lang="en-US" sz="3000" b="0" dirty="0">
                  <a:latin typeface="Arial" panose="020B0604020202020204" pitchFamily="34" charset="0"/>
                  <a:cs typeface="Arial" panose="020B0604020202020204" pitchFamily="34" charset="0"/>
                </a:rPr>
                <a:t>IMT No Increase PD-L1</a:t>
              </a:r>
            </a:p>
            <a:p>
              <a:r>
                <a:rPr lang="en-US" sz="3000" b="0" dirty="0">
                  <a:latin typeface="Arial" panose="020B0604020202020204" pitchFamily="34" charset="0"/>
                  <a:cs typeface="Arial" panose="020B0604020202020204" pitchFamily="34" charset="0"/>
                </a:rPr>
                <a:t>No IMT Increase PD-L1</a:t>
              </a:r>
            </a:p>
            <a:p>
              <a:r>
                <a:rPr lang="en-US" sz="3000" b="0" dirty="0">
                  <a:latin typeface="Arial" panose="020B0604020202020204" pitchFamily="34" charset="0"/>
                  <a:cs typeface="Arial" panose="020B0604020202020204" pitchFamily="34" charset="0"/>
                </a:rPr>
                <a:t>No IMT No Increase PD-L1</a:t>
              </a:r>
            </a:p>
          </p:txBody>
        </p:sp>
      </p:grp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0513CFE-9A37-21A8-B002-F1074143BD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48" y="1735718"/>
            <a:ext cx="5820252" cy="1749207"/>
          </a:xfrm>
          <a:prstGeom prst="rect">
            <a:avLst/>
          </a:prstGeom>
        </p:spPr>
      </p:pic>
      <p:grpSp>
        <p:nvGrpSpPr>
          <p:cNvPr id="94" name="Group 93"/>
          <p:cNvGrpSpPr/>
          <p:nvPr/>
        </p:nvGrpSpPr>
        <p:grpSpPr>
          <a:xfrm>
            <a:off x="21851599" y="6670082"/>
            <a:ext cx="10895728" cy="12191326"/>
            <a:chOff x="21661098" y="6670082"/>
            <a:chExt cx="10895728" cy="12191326"/>
          </a:xfrm>
        </p:grpSpPr>
        <p:sp>
          <p:nvSpPr>
            <p:cNvPr id="429" name="TextBox 428"/>
            <p:cNvSpPr txBox="1"/>
            <p:nvPr/>
          </p:nvSpPr>
          <p:spPr>
            <a:xfrm>
              <a:off x="23248960" y="17661079"/>
              <a:ext cx="93078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IMT: HR=2.37, 95%CI=1.0-5.6, p=0.0809</a:t>
              </a:r>
            </a:p>
            <a:p>
              <a:r>
                <a:rPr lang="en-US" sz="3600" b="0" dirty="0">
                  <a:latin typeface="Arial" panose="020B0604020202020204" pitchFamily="34" charset="0"/>
                  <a:cs typeface="Arial" panose="020B0604020202020204" pitchFamily="34" charset="0"/>
                </a:rPr>
                <a:t>No IMT: HR=1.75, 95%CI=0.7-4.2, p=0.2981</a:t>
              </a: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23273276" y="6670082"/>
              <a:ext cx="8754050" cy="9865318"/>
              <a:chOff x="23273276" y="6686200"/>
              <a:chExt cx="8754050" cy="9865318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23273276" y="7407518"/>
                <a:ext cx="8754050" cy="9144000"/>
                <a:chOff x="23467093" y="6855308"/>
                <a:chExt cx="8229600" cy="8229600"/>
              </a:xfrm>
            </p:grpSpPr>
            <p:pic>
              <p:nvPicPr>
                <p:cNvPr id="307" name="Picture 306">
                  <a:extLst>
                    <a:ext uri="{FF2B5EF4-FFF2-40B4-BE49-F238E27FC236}">
                      <a16:creationId xmlns:a16="http://schemas.microsoft.com/office/drawing/2014/main" id="{C51EF9C1-215B-42B2-9C51-7A76C604D4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702" t="6951" r="28889" b="10375"/>
                <a:stretch/>
              </p:blipFill>
              <p:spPr>
                <a:xfrm>
                  <a:off x="23467093" y="6855308"/>
                  <a:ext cx="8229600" cy="8229600"/>
                </a:xfrm>
                <a:prstGeom prst="rect">
                  <a:avLst/>
                </a:prstGeom>
              </p:spPr>
            </p:pic>
            <p:pic>
              <p:nvPicPr>
                <p:cNvPr id="308" name="Picture 307">
                  <a:extLst>
                    <a:ext uri="{FF2B5EF4-FFF2-40B4-BE49-F238E27FC236}">
                      <a16:creationId xmlns:a16="http://schemas.microsoft.com/office/drawing/2014/main" id="{7FC7B7FC-85AA-44CA-B6F0-306BBD6AA0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630" t="7048" r="28961" b="10278"/>
                <a:stretch/>
              </p:blipFill>
              <p:spPr>
                <a:xfrm>
                  <a:off x="23467093" y="6855308"/>
                  <a:ext cx="8229600" cy="8229600"/>
                </a:xfrm>
                <a:prstGeom prst="rect">
                  <a:avLst/>
                </a:prstGeom>
              </p:spPr>
            </p:pic>
          </p:grpSp>
          <p:sp>
            <p:nvSpPr>
              <p:cNvPr id="427" name="TextBox 426"/>
              <p:cNvSpPr txBox="1"/>
              <p:nvPr/>
            </p:nvSpPr>
            <p:spPr>
              <a:xfrm>
                <a:off x="26936700" y="6686200"/>
                <a:ext cx="1409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OS</a:t>
                </a:r>
              </a:p>
            </p:txBody>
          </p:sp>
        </p:grpSp>
        <p:grpSp>
          <p:nvGrpSpPr>
            <p:cNvPr id="499" name="Group 498"/>
            <p:cNvGrpSpPr/>
            <p:nvPr/>
          </p:nvGrpSpPr>
          <p:grpSpPr>
            <a:xfrm>
              <a:off x="27507666" y="7548779"/>
              <a:ext cx="4724934" cy="1938992"/>
              <a:chOff x="16840200" y="7459149"/>
              <a:chExt cx="4724934" cy="1938992"/>
            </a:xfrm>
          </p:grpSpPr>
          <p:cxnSp>
            <p:nvCxnSpPr>
              <p:cNvPr id="500" name="Straight Connector 499"/>
              <p:cNvCxnSpPr/>
              <p:nvPr/>
            </p:nvCxnSpPr>
            <p:spPr bwMode="auto">
              <a:xfrm>
                <a:off x="16840200" y="7696200"/>
                <a:ext cx="9144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1" name="Straight Connector 500"/>
              <p:cNvCxnSpPr/>
              <p:nvPr/>
            </p:nvCxnSpPr>
            <p:spPr bwMode="auto">
              <a:xfrm>
                <a:off x="16840200" y="8153400"/>
                <a:ext cx="9144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6840200" y="8610600"/>
                <a:ext cx="9144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0000FF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3" name="Straight Connector 502"/>
              <p:cNvCxnSpPr/>
              <p:nvPr/>
            </p:nvCxnSpPr>
            <p:spPr bwMode="auto">
              <a:xfrm>
                <a:off x="16840200" y="9067800"/>
                <a:ext cx="9144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33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04" name="TextBox 503">
                <a:extLst>
                  <a:ext uri="{FF2B5EF4-FFF2-40B4-BE49-F238E27FC236}">
                    <a16:creationId xmlns:a16="http://schemas.microsoft.com/office/drawing/2014/main" id="{94B97D0F-8A4C-49A8-979C-5816A9B744DC}"/>
                  </a:ext>
                </a:extLst>
              </p:cNvPr>
              <p:cNvSpPr txBox="1"/>
              <p:nvPr/>
            </p:nvSpPr>
            <p:spPr>
              <a:xfrm>
                <a:off x="17748044" y="7459149"/>
                <a:ext cx="381709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IMT High PD-L1</a:t>
                </a:r>
              </a:p>
              <a:p>
                <a:r>
                  <a:rPr lang="en-US" sz="3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IMT Low PD-L1</a:t>
                </a:r>
              </a:p>
              <a:p>
                <a:r>
                  <a:rPr lang="en-US" sz="3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No IMT High PD-L1</a:t>
                </a:r>
              </a:p>
              <a:p>
                <a:r>
                  <a:rPr lang="en-US" sz="3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No IMT Low PD-L1</a:t>
                </a:r>
              </a:p>
            </p:txBody>
          </p:sp>
        </p:grpSp>
        <p:sp>
          <p:nvSpPr>
            <p:cNvPr id="415" name="TextBox 414"/>
            <p:cNvSpPr txBox="1"/>
            <p:nvPr/>
          </p:nvSpPr>
          <p:spPr>
            <a:xfrm rot="16200000">
              <a:off x="19555449" y="11630650"/>
              <a:ext cx="4800600" cy="589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dirty="0">
                  <a:latin typeface="Arial" panose="020B0604020202020204" pitchFamily="34" charset="0"/>
                  <a:cs typeface="Arial" panose="020B0604020202020204" pitchFamily="34" charset="0"/>
                </a:rPr>
                <a:t>Probability of OS (%)</a:t>
              </a:r>
            </a:p>
          </p:txBody>
        </p:sp>
        <p:sp>
          <p:nvSpPr>
            <p:cNvPr id="389" name="TextBox 388"/>
            <p:cNvSpPr txBox="1"/>
            <p:nvPr/>
          </p:nvSpPr>
          <p:spPr>
            <a:xfrm>
              <a:off x="22437107" y="16198255"/>
              <a:ext cx="82160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400" b="0" dirty="0">
                  <a:latin typeface="Arial" panose="020B0604020202020204" pitchFamily="34" charset="0"/>
                  <a:cs typeface="Arial" panose="020B0604020202020204" pitchFamily="34" charset="0"/>
                </a:rPr>
                <a:t>0%</a:t>
              </a:r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22164451" y="14195710"/>
              <a:ext cx="109425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400" b="0" dirty="0">
                  <a:latin typeface="Arial" panose="020B0604020202020204" pitchFamily="34" charset="0"/>
                  <a:cs typeface="Arial" panose="020B0604020202020204" pitchFamily="34" charset="0"/>
                </a:rPr>
                <a:t>25%</a:t>
              </a: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22164451" y="12138310"/>
              <a:ext cx="109425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400" b="0" dirty="0"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</a:p>
          </p:txBody>
        </p:sp>
        <p:sp>
          <p:nvSpPr>
            <p:cNvPr id="413" name="TextBox 412"/>
            <p:cNvSpPr txBox="1"/>
            <p:nvPr/>
          </p:nvSpPr>
          <p:spPr>
            <a:xfrm>
              <a:off x="22164451" y="10080910"/>
              <a:ext cx="109425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400" b="0" dirty="0">
                  <a:latin typeface="Arial" panose="020B0604020202020204" pitchFamily="34" charset="0"/>
                  <a:cs typeface="Arial" panose="020B0604020202020204" pitchFamily="34" charset="0"/>
                </a:rPr>
                <a:t>75%</a:t>
              </a:r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21945600" y="7961214"/>
              <a:ext cx="131310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400" b="0" dirty="0">
                  <a:latin typeface="Arial" panose="020B0604020202020204" pitchFamily="34" charset="0"/>
                  <a:cs typeface="Arial" panose="020B0604020202020204" pitchFamily="34" charset="0"/>
                </a:rPr>
                <a:t>100%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23103058" y="16459200"/>
              <a:ext cx="9175323" cy="1148953"/>
              <a:chOff x="23103058" y="16459200"/>
              <a:chExt cx="9175323" cy="1148953"/>
            </a:xfrm>
          </p:grpSpPr>
          <p:sp>
            <p:nvSpPr>
              <p:cNvPr id="347" name="TextBox 346"/>
              <p:cNvSpPr txBox="1"/>
              <p:nvPr/>
            </p:nvSpPr>
            <p:spPr>
              <a:xfrm>
                <a:off x="31282023" y="16459200"/>
                <a:ext cx="99635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24</a:t>
                </a:r>
              </a:p>
            </p:txBody>
          </p:sp>
          <p:sp>
            <p:nvSpPr>
              <p:cNvPr id="348" name="TextBox 347"/>
              <p:cNvSpPr txBox="1"/>
              <p:nvPr/>
            </p:nvSpPr>
            <p:spPr>
              <a:xfrm>
                <a:off x="29164061" y="16459200"/>
                <a:ext cx="72950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sp>
            <p:nvSpPr>
              <p:cNvPr id="382" name="TextBox 381"/>
              <p:cNvSpPr txBox="1"/>
              <p:nvPr/>
            </p:nvSpPr>
            <p:spPr>
              <a:xfrm>
                <a:off x="27048499" y="16459200"/>
                <a:ext cx="72950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383" name="TextBox 382"/>
              <p:cNvSpPr txBox="1"/>
              <p:nvPr/>
            </p:nvSpPr>
            <p:spPr>
              <a:xfrm>
                <a:off x="25178505" y="16459200"/>
                <a:ext cx="43770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384" name="TextBox 383"/>
              <p:cNvSpPr txBox="1"/>
              <p:nvPr/>
            </p:nvSpPr>
            <p:spPr>
              <a:xfrm>
                <a:off x="23103058" y="16459200"/>
                <a:ext cx="43770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416" name="TextBox 415"/>
              <p:cNvSpPr txBox="1"/>
              <p:nvPr/>
            </p:nvSpPr>
            <p:spPr>
              <a:xfrm>
                <a:off x="25326407" y="16992600"/>
                <a:ext cx="4620193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(Months)</a:t>
                </a:r>
              </a:p>
            </p:txBody>
          </p:sp>
        </p:grpSp>
        <p:sp>
          <p:nvSpPr>
            <p:cNvPr id="435" name="TextBox 434"/>
            <p:cNvSpPr txBox="1"/>
            <p:nvPr/>
          </p:nvSpPr>
          <p:spPr>
            <a:xfrm>
              <a:off x="30711818" y="11368287"/>
              <a:ext cx="1226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0" dirty="0"/>
                <a:t>n=14</a:t>
              </a:r>
            </a:p>
          </p:txBody>
        </p:sp>
        <p:sp>
          <p:nvSpPr>
            <p:cNvPr id="436" name="TextBox 435"/>
            <p:cNvSpPr txBox="1"/>
            <p:nvPr/>
          </p:nvSpPr>
          <p:spPr>
            <a:xfrm>
              <a:off x="30777241" y="15103201"/>
              <a:ext cx="1226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0" dirty="0"/>
                <a:t>n=21</a:t>
              </a:r>
            </a:p>
          </p:txBody>
        </p:sp>
        <p:sp>
          <p:nvSpPr>
            <p:cNvPr id="439" name="TextBox 438"/>
            <p:cNvSpPr txBox="1"/>
            <p:nvPr/>
          </p:nvSpPr>
          <p:spPr>
            <a:xfrm>
              <a:off x="28888057" y="11778655"/>
              <a:ext cx="1226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0" dirty="0"/>
                <a:t>n=21</a:t>
              </a:r>
            </a:p>
          </p:txBody>
        </p:sp>
        <p:sp>
          <p:nvSpPr>
            <p:cNvPr id="440" name="TextBox 439"/>
            <p:cNvSpPr txBox="1"/>
            <p:nvPr/>
          </p:nvSpPr>
          <p:spPr>
            <a:xfrm>
              <a:off x="29179859" y="13458859"/>
              <a:ext cx="1226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0" dirty="0"/>
                <a:t>n=16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1239501" y="20003869"/>
            <a:ext cx="11277600" cy="12152531"/>
            <a:chOff x="11049000" y="20003869"/>
            <a:chExt cx="11277600" cy="12152531"/>
          </a:xfrm>
        </p:grpSpPr>
        <p:grpSp>
          <p:nvGrpSpPr>
            <p:cNvPr id="118" name="Group 117"/>
            <p:cNvGrpSpPr/>
            <p:nvPr/>
          </p:nvGrpSpPr>
          <p:grpSpPr>
            <a:xfrm>
              <a:off x="12649200" y="20649217"/>
              <a:ext cx="8851392" cy="9144000"/>
              <a:chOff x="13449013" y="20252065"/>
              <a:chExt cx="8229600" cy="8229600"/>
            </a:xfrm>
          </p:grpSpPr>
          <p:pic>
            <p:nvPicPr>
              <p:cNvPr id="313" name="Picture 312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39" t="6885" r="21389" b="10532"/>
              <a:stretch/>
            </p:blipFill>
            <p:spPr>
              <a:xfrm>
                <a:off x="13449013" y="20252065"/>
                <a:ext cx="8229600" cy="8229600"/>
              </a:xfrm>
              <a:prstGeom prst="rect">
                <a:avLst/>
              </a:prstGeom>
            </p:spPr>
          </p:pic>
          <p:pic>
            <p:nvPicPr>
              <p:cNvPr id="314" name="Picture 313"/>
              <p:cNvPicPr>
                <a:picLocks noChangeAspect="1"/>
              </p:cNvPicPr>
              <p:nvPr/>
            </p:nvPicPr>
            <p:blipFill rotWithShape="1"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39" t="6885" r="21389" b="10532"/>
              <a:stretch/>
            </p:blipFill>
            <p:spPr>
              <a:xfrm>
                <a:off x="13449015" y="20252065"/>
                <a:ext cx="8229598" cy="8229600"/>
              </a:xfrm>
              <a:prstGeom prst="rect">
                <a:avLst/>
              </a:prstGeom>
            </p:spPr>
          </p:pic>
        </p:grpSp>
        <p:sp>
          <p:nvSpPr>
            <p:cNvPr id="462" name="TextBox 461"/>
            <p:cNvSpPr txBox="1"/>
            <p:nvPr/>
          </p:nvSpPr>
          <p:spPr>
            <a:xfrm>
              <a:off x="20342760" y="24989640"/>
              <a:ext cx="1221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0" dirty="0"/>
                <a:t>n=11</a:t>
              </a:r>
            </a:p>
          </p:txBody>
        </p:sp>
        <p:sp>
          <p:nvSpPr>
            <p:cNvPr id="463" name="TextBox 462"/>
            <p:cNvSpPr txBox="1"/>
            <p:nvPr/>
          </p:nvSpPr>
          <p:spPr>
            <a:xfrm>
              <a:off x="19965681" y="28902440"/>
              <a:ext cx="1221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0" dirty="0"/>
                <a:t>n=10</a:t>
              </a:r>
            </a:p>
          </p:txBody>
        </p:sp>
        <p:sp>
          <p:nvSpPr>
            <p:cNvPr id="464" name="TextBox 463"/>
            <p:cNvSpPr txBox="1"/>
            <p:nvPr/>
          </p:nvSpPr>
          <p:spPr>
            <a:xfrm>
              <a:off x="20111414" y="27467803"/>
              <a:ext cx="1221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0" dirty="0"/>
                <a:t>n=16</a:t>
              </a:r>
            </a:p>
          </p:txBody>
        </p:sp>
        <p:sp>
          <p:nvSpPr>
            <p:cNvPr id="465" name="TextBox 464"/>
            <p:cNvSpPr txBox="1"/>
            <p:nvPr/>
          </p:nvSpPr>
          <p:spPr>
            <a:xfrm>
              <a:off x="17797342" y="28646090"/>
              <a:ext cx="1221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0" dirty="0"/>
                <a:t>n=21</a:t>
              </a: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16334229" y="20003869"/>
              <a:ext cx="13441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PFS</a:t>
              </a:r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12560299" y="30956071"/>
              <a:ext cx="97663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u="sng" dirty="0"/>
                <a:t>IMT: HR=3.49, 95%CI=1.5-8.3, p=0.0009</a:t>
              </a:r>
            </a:p>
            <a:p>
              <a:r>
                <a:rPr lang="en-US" sz="3600" b="0" dirty="0"/>
                <a:t>No IMT: HR=0.84, 95%CI=0.4-2.0, p=0.8569</a:t>
              </a:r>
            </a:p>
          </p:txBody>
        </p:sp>
        <p:grpSp>
          <p:nvGrpSpPr>
            <p:cNvPr id="2062" name="Group 2061"/>
            <p:cNvGrpSpPr/>
            <p:nvPr/>
          </p:nvGrpSpPr>
          <p:grpSpPr>
            <a:xfrm>
              <a:off x="15621000" y="20844808"/>
              <a:ext cx="6178436" cy="1938992"/>
              <a:chOff x="16503763" y="22190195"/>
              <a:chExt cx="6178436" cy="1938992"/>
            </a:xfrm>
          </p:grpSpPr>
          <p:cxnSp>
            <p:nvCxnSpPr>
              <p:cNvPr id="508" name="Straight Connector 507"/>
              <p:cNvCxnSpPr/>
              <p:nvPr/>
            </p:nvCxnSpPr>
            <p:spPr bwMode="auto">
              <a:xfrm>
                <a:off x="16503763" y="22427246"/>
                <a:ext cx="9144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9" name="Straight Connector 508"/>
              <p:cNvCxnSpPr/>
              <p:nvPr/>
            </p:nvCxnSpPr>
            <p:spPr bwMode="auto">
              <a:xfrm>
                <a:off x="16503763" y="22884446"/>
                <a:ext cx="9144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E271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0" name="Straight Connector 509"/>
              <p:cNvCxnSpPr/>
              <p:nvPr/>
            </p:nvCxnSpPr>
            <p:spPr bwMode="auto">
              <a:xfrm>
                <a:off x="16503763" y="23341646"/>
                <a:ext cx="9144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00B05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1" name="Straight Connector 510"/>
              <p:cNvCxnSpPr/>
              <p:nvPr/>
            </p:nvCxnSpPr>
            <p:spPr bwMode="auto">
              <a:xfrm>
                <a:off x="16503763" y="23798846"/>
                <a:ext cx="914400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E271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28" name="TextBox 527">
                <a:extLst>
                  <a:ext uri="{FF2B5EF4-FFF2-40B4-BE49-F238E27FC236}">
                    <a16:creationId xmlns:a16="http://schemas.microsoft.com/office/drawing/2014/main" id="{94B97D0F-8A4C-49A8-979C-5816A9B744DC}"/>
                  </a:ext>
                </a:extLst>
              </p:cNvPr>
              <p:cNvSpPr txBox="1"/>
              <p:nvPr/>
            </p:nvSpPr>
            <p:spPr>
              <a:xfrm>
                <a:off x="17411606" y="22190195"/>
                <a:ext cx="527059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IMT Increase PD-L1</a:t>
                </a:r>
              </a:p>
              <a:p>
                <a:r>
                  <a:rPr lang="en-US" sz="3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IMT No Increase PD-L1</a:t>
                </a:r>
              </a:p>
              <a:p>
                <a:r>
                  <a:rPr lang="en-US" sz="3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No IMT Increase PD-L1</a:t>
                </a:r>
              </a:p>
              <a:p>
                <a:r>
                  <a:rPr lang="en-US" sz="3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No IMT No Increase PD-L1</a:t>
                </a:r>
              </a:p>
            </p:txBody>
          </p:sp>
        </p:grpSp>
        <p:grpSp>
          <p:nvGrpSpPr>
            <p:cNvPr id="257" name="Group 256"/>
            <p:cNvGrpSpPr/>
            <p:nvPr/>
          </p:nvGrpSpPr>
          <p:grpSpPr>
            <a:xfrm>
              <a:off x="11049000" y="21183600"/>
              <a:ext cx="1600199" cy="8852594"/>
              <a:chOff x="11049001" y="7889292"/>
              <a:chExt cx="1600199" cy="8852594"/>
            </a:xfrm>
          </p:grpSpPr>
          <p:sp>
            <p:nvSpPr>
              <p:cNvPr id="258" name="TextBox 257"/>
              <p:cNvSpPr txBox="1"/>
              <p:nvPr/>
            </p:nvSpPr>
            <p:spPr>
              <a:xfrm rot="16200000">
                <a:off x="8946809" y="11627193"/>
                <a:ext cx="4800600" cy="596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Probability of PFS (%)</a:t>
                </a:r>
              </a:p>
            </p:txBody>
          </p:sp>
          <p:sp>
            <p:nvSpPr>
              <p:cNvPr id="265" name="TextBox 264"/>
              <p:cNvSpPr txBox="1"/>
              <p:nvPr/>
            </p:nvSpPr>
            <p:spPr>
              <a:xfrm>
                <a:off x="11816631" y="16126333"/>
                <a:ext cx="811869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0%</a:t>
                </a:r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11542106" y="14123788"/>
                <a:ext cx="110709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25%</a:t>
                </a: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11542106" y="12066388"/>
                <a:ext cx="110709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50%</a:t>
                </a:r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11542106" y="10008988"/>
                <a:ext cx="110709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75%</a:t>
                </a:r>
              </a:p>
            </p:txBody>
          </p:sp>
          <p:sp>
            <p:nvSpPr>
              <p:cNvPr id="276" name="TextBox 275"/>
              <p:cNvSpPr txBox="1"/>
              <p:nvPr/>
            </p:nvSpPr>
            <p:spPr>
              <a:xfrm>
                <a:off x="11320687" y="7889292"/>
                <a:ext cx="1328513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100%</a:t>
                </a:r>
              </a:p>
            </p:txBody>
          </p:sp>
        </p:grpSp>
        <p:grpSp>
          <p:nvGrpSpPr>
            <p:cNvPr id="277" name="Group 276"/>
            <p:cNvGrpSpPr/>
            <p:nvPr/>
          </p:nvGrpSpPr>
          <p:grpSpPr>
            <a:xfrm>
              <a:off x="12451318" y="29747555"/>
              <a:ext cx="8874963" cy="1148953"/>
              <a:chOff x="12451319" y="16453247"/>
              <a:chExt cx="8874963" cy="1148953"/>
            </a:xfrm>
          </p:grpSpPr>
          <p:sp>
            <p:nvSpPr>
              <p:cNvPr id="278" name="TextBox 277"/>
              <p:cNvSpPr txBox="1"/>
              <p:nvPr/>
            </p:nvSpPr>
            <p:spPr>
              <a:xfrm>
                <a:off x="20662026" y="16453247"/>
                <a:ext cx="664256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24</a:t>
                </a:r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>
                <a:off x="18583429" y="16453247"/>
                <a:ext cx="738063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16443047" y="16453247"/>
                <a:ext cx="738063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>
                <a:off x="14524084" y="16453247"/>
                <a:ext cx="44283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12451319" y="16453247"/>
                <a:ext cx="44283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83" name="TextBox 282"/>
              <p:cNvSpPr txBox="1"/>
              <p:nvPr/>
            </p:nvSpPr>
            <p:spPr>
              <a:xfrm>
                <a:off x="14647095" y="16986647"/>
                <a:ext cx="4674397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(Months)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86679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290430" tIns="145216" rIns="290430" bIns="145216" numCol="1" anchor="ctr" anchorCtr="0" compatLnSpc="1">
        <a:prstTxWarp prst="textNoShape">
          <a:avLst/>
        </a:prstTxWarp>
      </a:bodyPr>
      <a:lstStyle>
        <a:defPPr marL="0" marR="0" indent="0" algn="ctr" defTabSz="892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290430" tIns="145216" rIns="290430" bIns="145216" numCol="1" anchor="ctr" anchorCtr="0" compatLnSpc="1">
        <a:prstTxWarp prst="textNoShape">
          <a:avLst/>
        </a:prstTxWarp>
      </a:bodyPr>
      <a:lstStyle>
        <a:defPPr marL="0" marR="0" indent="0" algn="ctr" defTabSz="892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8A9EE563BDE4CBFB6D954B2966BE4" ma:contentTypeVersion="5" ma:contentTypeDescription="Create a new document." ma:contentTypeScope="" ma:versionID="0940b7aa27ae4248e1e8aa7be2ec4231">
  <xsd:schema xmlns:xsd="http://www.w3.org/2001/XMLSchema" xmlns:xs="http://www.w3.org/2001/XMLSchema" xmlns:p="http://schemas.microsoft.com/office/2006/metadata/properties" xmlns:ns3="1754ae7d-1202-4d3c-abff-2334ad14e9ff" targetNamespace="http://schemas.microsoft.com/office/2006/metadata/properties" ma:root="true" ma:fieldsID="4d06a7234c0f3e363ad5deeee893ff3f" ns3:_="">
    <xsd:import namespace="1754ae7d-1202-4d3c-abff-2334ad14e9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54ae7d-1202-4d3c-abff-2334ad14e9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94AFA0-57BB-43D5-8126-ED47AA4C380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1754ae7d-1202-4d3c-abff-2334ad14e9f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49BC9A6-6812-4304-A5A5-15CD8F6168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54ae7d-1202-4d3c-abff-2334ad14e9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A781D9-F1A8-4937-B033-3C7ED4E4E8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45270</TotalTime>
  <Words>1167</Words>
  <Application>Microsoft Office PowerPoint</Application>
  <PresentationFormat>Custom</PresentationFormat>
  <Paragraphs>130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Times New Roman</vt:lpstr>
      <vt:lpstr>Default Design</vt:lpstr>
      <vt:lpstr>PowerPoint Presentation</vt:lpstr>
    </vt:vector>
  </TitlesOfParts>
  <Company>U of G, OVC, 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ctc</dc:title>
  <dc:creator>adams</dc:creator>
  <cp:lastModifiedBy>Cha-Mei Tang</cp:lastModifiedBy>
  <cp:revision>1410</cp:revision>
  <cp:lastPrinted>2022-05-31T16:08:11Z</cp:lastPrinted>
  <dcterms:created xsi:type="dcterms:W3CDTF">1998-10-17T16:19:40Z</dcterms:created>
  <dcterms:modified xsi:type="dcterms:W3CDTF">2022-05-31T16:10:20Z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0x0101007508A9EE563BDE4CBFB6D954B2966BE4</vt:lpwstr>
  </property>
</Properties>
</file>